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handoutMasterIdLst>
    <p:handoutMasterId r:id="rId57"/>
  </p:handoutMasterIdLst>
  <p:sldIdLst>
    <p:sldId id="256" r:id="rId2"/>
    <p:sldId id="368" r:id="rId3"/>
    <p:sldId id="303" r:id="rId4"/>
    <p:sldId id="388" r:id="rId5"/>
    <p:sldId id="305" r:id="rId6"/>
    <p:sldId id="308" r:id="rId7"/>
    <p:sldId id="304" r:id="rId8"/>
    <p:sldId id="326" r:id="rId9"/>
    <p:sldId id="386" r:id="rId10"/>
    <p:sldId id="364" r:id="rId11"/>
    <p:sldId id="385" r:id="rId12"/>
    <p:sldId id="391" r:id="rId13"/>
    <p:sldId id="267" r:id="rId14"/>
    <p:sldId id="335" r:id="rId15"/>
    <p:sldId id="382" r:id="rId16"/>
    <p:sldId id="266" r:id="rId17"/>
    <p:sldId id="365" r:id="rId18"/>
    <p:sldId id="271" r:id="rId19"/>
    <p:sldId id="269" r:id="rId20"/>
    <p:sldId id="270" r:id="rId21"/>
    <p:sldId id="324" r:id="rId22"/>
    <p:sldId id="384" r:id="rId23"/>
    <p:sldId id="389" r:id="rId24"/>
    <p:sldId id="390" r:id="rId25"/>
    <p:sldId id="265" r:id="rId26"/>
    <p:sldId id="336" r:id="rId27"/>
    <p:sldId id="337" r:id="rId28"/>
    <p:sldId id="343" r:id="rId29"/>
    <p:sldId id="394" r:id="rId30"/>
    <p:sldId id="272" r:id="rId31"/>
    <p:sldId id="287" r:id="rId32"/>
    <p:sldId id="292" r:id="rId33"/>
    <p:sldId id="293" r:id="rId34"/>
    <p:sldId id="294" r:id="rId35"/>
    <p:sldId id="295" r:id="rId36"/>
    <p:sldId id="296" r:id="rId37"/>
    <p:sldId id="297" r:id="rId38"/>
    <p:sldId id="298" r:id="rId39"/>
    <p:sldId id="299" r:id="rId40"/>
    <p:sldId id="282" r:id="rId41"/>
    <p:sldId id="274" r:id="rId42"/>
    <p:sldId id="367" r:id="rId43"/>
    <p:sldId id="375" r:id="rId44"/>
    <p:sldId id="376" r:id="rId45"/>
    <p:sldId id="310" r:id="rId46"/>
    <p:sldId id="309" r:id="rId47"/>
    <p:sldId id="395" r:id="rId48"/>
    <p:sldId id="399" r:id="rId49"/>
    <p:sldId id="398" r:id="rId50"/>
    <p:sldId id="396" r:id="rId51"/>
    <p:sldId id="397" r:id="rId52"/>
    <p:sldId id="392" r:id="rId53"/>
    <p:sldId id="393" r:id="rId54"/>
    <p:sldId id="258"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28" autoAdjust="0"/>
    <p:restoredTop sz="84576" autoAdjust="0"/>
  </p:normalViewPr>
  <p:slideViewPr>
    <p:cSldViewPr>
      <p:cViewPr>
        <p:scale>
          <a:sx n="75" d="100"/>
          <a:sy n="75" d="100"/>
        </p:scale>
        <p:origin x="-1170" y="-72"/>
      </p:cViewPr>
      <p:guideLst>
        <p:guide orient="horz" pos="2160"/>
        <p:guide pos="2880"/>
      </p:guideLst>
    </p:cSldViewPr>
  </p:slideViewPr>
  <p:outlineViewPr>
    <p:cViewPr>
      <p:scale>
        <a:sx n="33" d="100"/>
        <a:sy n="33" d="100"/>
      </p:scale>
      <p:origin x="0" y="29160"/>
    </p:cViewPr>
  </p:outlineViewPr>
  <p:notesTextViewPr>
    <p:cViewPr>
      <p:scale>
        <a:sx n="100" d="100"/>
        <a:sy n="100" d="100"/>
      </p:scale>
      <p:origin x="0" y="0"/>
    </p:cViewPr>
  </p:notesTextViewPr>
  <p:sorterViewPr>
    <p:cViewPr>
      <p:scale>
        <a:sx n="66" d="100"/>
        <a:sy n="66" d="100"/>
      </p:scale>
      <p:origin x="0" y="10288"/>
    </p:cViewPr>
  </p:sorterViewPr>
  <p:notesViewPr>
    <p:cSldViewPr>
      <p:cViewPr varScale="1">
        <p:scale>
          <a:sx n="99" d="100"/>
          <a:sy n="99" d="100"/>
        </p:scale>
        <p:origin x="-1650"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ACAA949-AD13-4C52-BF9E-210E5C1AD307}" type="datetimeFigureOut">
              <a:rPr lang="en-US" smtClean="0"/>
              <a:pPr/>
              <a:t>4/2/2013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AA9836D-6542-4369-9AAB-A4BD646DBB13}" type="slidenum">
              <a:rPr lang="en-US" smtClean="0"/>
              <a:pPr/>
              <a:t>‹#›</a:t>
            </a:fld>
            <a:endParaRPr lang="en-US" dirty="0"/>
          </a:p>
        </p:txBody>
      </p:sp>
    </p:spTree>
    <p:extLst>
      <p:ext uri="{BB962C8B-B14F-4D97-AF65-F5344CB8AC3E}">
        <p14:creationId xmlns:p14="http://schemas.microsoft.com/office/powerpoint/2010/main" val="32331803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B8ECE5-A6F7-6B40-A285-1A20C673303E}" type="datetimeFigureOut">
              <a:rPr lang="en-US" smtClean="0"/>
              <a:t>4/2/2013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45A02C-DDD2-4446-93CA-9B6F89432ECE}" type="slidenum">
              <a:rPr lang="en-US" smtClean="0"/>
              <a:t>‹#›</a:t>
            </a:fld>
            <a:endParaRPr lang="en-US" dirty="0"/>
          </a:p>
        </p:txBody>
      </p:sp>
    </p:spTree>
    <p:extLst>
      <p:ext uri="{BB962C8B-B14F-4D97-AF65-F5344CB8AC3E}">
        <p14:creationId xmlns:p14="http://schemas.microsoft.com/office/powerpoint/2010/main" val="366014963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bullyonline.org/workbully/serial.ht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TALKING</a:t>
            </a:r>
            <a:r>
              <a:rPr lang="en-US" baseline="0" dirty="0" smtClean="0"/>
              <a:t> POINTS</a:t>
            </a:r>
            <a:endParaRPr lang="en-US" dirty="0"/>
          </a:p>
        </p:txBody>
      </p:sp>
      <p:sp>
        <p:nvSpPr>
          <p:cNvPr id="4" name="Slide Number Placeholder 3"/>
          <p:cNvSpPr>
            <a:spLocks noGrp="1"/>
          </p:cNvSpPr>
          <p:nvPr>
            <p:ph type="sldNum" sz="quarter" idx="10"/>
          </p:nvPr>
        </p:nvSpPr>
        <p:spPr/>
        <p:txBody>
          <a:bodyPr/>
          <a:lstStyle/>
          <a:p>
            <a:fld id="{B045A02C-DDD2-4446-93CA-9B6F89432ECE}" type="slidenum">
              <a:rPr lang="en-US" smtClean="0"/>
              <a:t>1</a:t>
            </a:fld>
            <a:endParaRPr lang="en-US" dirty="0"/>
          </a:p>
        </p:txBody>
      </p:sp>
    </p:spTree>
    <p:extLst>
      <p:ext uri="{BB962C8B-B14F-4D97-AF65-F5344CB8AC3E}">
        <p14:creationId xmlns:p14="http://schemas.microsoft.com/office/powerpoint/2010/main" val="2036801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Changes in the U.S. military  have increased the risk factors commonly experienced by military families</a:t>
            </a:r>
            <a:endParaRPr lang="en-US" b="1" dirty="0" smtClean="0"/>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Largely as a</a:t>
            </a:r>
            <a:r>
              <a:rPr lang="en-US" baseline="0" dirty="0" smtClean="0"/>
              <a:t> result of the history of conscription or the draft  through the end of the Vietnam War, the majority of the military was comprised of </a:t>
            </a:r>
            <a:r>
              <a:rPr lang="en-US" b="1" baseline="0" dirty="0" smtClean="0"/>
              <a:t>single young men. </a:t>
            </a:r>
            <a:r>
              <a:rPr lang="en-US" baseline="0" dirty="0" smtClean="0"/>
              <a:t> As the war in Viet Nam came to a close, several things occurred.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First </a:t>
            </a:r>
            <a:r>
              <a:rPr lang="en-US" b="1" baseline="0" dirty="0" smtClean="0"/>
              <a:t>the size of the active army decreased dramatically </a:t>
            </a:r>
            <a:r>
              <a:rPr lang="en-US" baseline="0" dirty="0" smtClean="0"/>
              <a:t>(from approximately 3 million to 1.5 million service members).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Second, the conscripted military gave way to a military force </a:t>
            </a:r>
            <a:r>
              <a:rPr lang="en-US" b="1" baseline="0" dirty="0" smtClean="0"/>
              <a:t>comprised entirely of volunteers.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With this shift came an increase in the diversity and numbers </a:t>
            </a:r>
            <a:r>
              <a:rPr lang="en-US" b="1" baseline="0" dirty="0" smtClean="0"/>
              <a:t>of married service members</a:t>
            </a:r>
            <a:r>
              <a:rPr lang="en-US" baseline="0" dirty="0" smtClean="0"/>
              <a:t>. </a:t>
            </a:r>
            <a:r>
              <a:rPr lang="en-US" b="1" baseline="0" dirty="0" smtClean="0"/>
              <a:t>Currently  71% of officers and 40% of enlisted personnel are married, 42% of all service members have children,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and woman make up 14% of the total military force which means mothers are being deployed which increases risk factors for families due to societal expectations related to the role of women in families as primary caretakers.  </a:t>
            </a:r>
          </a:p>
        </p:txBody>
      </p:sp>
      <p:sp>
        <p:nvSpPr>
          <p:cNvPr id="4" name="Slide Number Placeholder 3"/>
          <p:cNvSpPr>
            <a:spLocks noGrp="1"/>
          </p:cNvSpPr>
          <p:nvPr>
            <p:ph type="sldNum" sz="quarter" idx="10"/>
          </p:nvPr>
        </p:nvSpPr>
        <p:spPr/>
        <p:txBody>
          <a:bodyPr/>
          <a:lstStyle/>
          <a:p>
            <a:fld id="{B045A02C-DDD2-4446-93CA-9B6F89432ECE}" type="slidenum">
              <a:rPr lang="en-US" smtClean="0"/>
              <a:t>10</a:t>
            </a:fld>
            <a:endParaRPr lang="en-US" dirty="0"/>
          </a:p>
        </p:txBody>
      </p:sp>
    </p:spTree>
    <p:extLst>
      <p:ext uri="{BB962C8B-B14F-4D97-AF65-F5344CB8AC3E}">
        <p14:creationId xmlns:p14="http://schemas.microsoft.com/office/powerpoint/2010/main" val="293269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kern="1200" dirty="0" smtClean="0">
                <a:solidFill>
                  <a:schemeClr val="tx1"/>
                </a:solidFill>
                <a:effectLst/>
                <a:latin typeface="+mn-lt"/>
                <a:ea typeface="+mn-ea"/>
                <a:cs typeface="+mn-cs"/>
              </a:rPr>
              <a:t>We have come</a:t>
            </a:r>
            <a:r>
              <a:rPr lang="en-US" sz="800" kern="1200" baseline="0" dirty="0" smtClean="0">
                <a:solidFill>
                  <a:schemeClr val="tx1"/>
                </a:solidFill>
                <a:effectLst/>
                <a:latin typeface="+mn-lt"/>
                <a:ea typeface="+mn-ea"/>
                <a:cs typeface="+mn-cs"/>
              </a:rPr>
              <a:t> to understand that deployment is not an event but a process with  generally predictable phases for military families. </a:t>
            </a:r>
            <a:r>
              <a:rPr lang="en-US" sz="800" b="1" kern="1200" dirty="0" smtClean="0">
                <a:solidFill>
                  <a:schemeClr val="tx1"/>
                </a:solidFill>
                <a:effectLst/>
                <a:latin typeface="+mn-lt"/>
                <a:ea typeface="+mn-ea"/>
                <a:cs typeface="+mn-cs"/>
              </a:rPr>
              <a:t>Defining deployment as a process that potentially begins before the service member departs and continues beyond his or her return allows one to consider the multiple influences deployment may have on family life. </a:t>
            </a:r>
            <a:endParaRPr lang="en-US" sz="800" kern="1200" dirty="0" smtClean="0">
              <a:solidFill>
                <a:schemeClr val="tx1"/>
              </a:solidFill>
              <a:effectLst/>
              <a:latin typeface="+mn-lt"/>
              <a:ea typeface="+mn-ea"/>
              <a:cs typeface="+mn-cs"/>
            </a:endParaRPr>
          </a:p>
          <a:p>
            <a:r>
              <a:rPr lang="en-US" sz="800" b="1" kern="1200" dirty="0" smtClean="0">
                <a:solidFill>
                  <a:schemeClr val="tx1"/>
                </a:solidFill>
                <a:effectLst/>
                <a:latin typeface="+mn-lt"/>
                <a:ea typeface="+mn-ea"/>
                <a:cs typeface="+mn-cs"/>
              </a:rPr>
              <a:t>The Pre-deployment stag</a:t>
            </a:r>
            <a:r>
              <a:rPr lang="en-US" sz="800" kern="1200" dirty="0" smtClean="0">
                <a:solidFill>
                  <a:schemeClr val="tx1"/>
                </a:solidFill>
                <a:effectLst/>
                <a:latin typeface="+mn-lt"/>
                <a:ea typeface="+mn-ea"/>
                <a:cs typeface="+mn-cs"/>
              </a:rPr>
              <a:t>e typically begins when the service member receives notification of an impending deployment, The ensuing time before the actual departure date may be a busy time, with the service member balancing a vastly increased workload as well as family preparation</a:t>
            </a:r>
            <a:r>
              <a:rPr lang="en-US" sz="800" kern="1200" baseline="0" dirty="0" smtClean="0">
                <a:solidFill>
                  <a:schemeClr val="tx1"/>
                </a:solidFill>
                <a:effectLst/>
                <a:latin typeface="+mn-lt"/>
                <a:ea typeface="+mn-ea"/>
                <a:cs typeface="+mn-cs"/>
              </a:rPr>
              <a:t> </a:t>
            </a:r>
            <a:r>
              <a:rPr lang="en-US" sz="800" kern="1200" dirty="0" smtClean="0">
                <a:solidFill>
                  <a:schemeClr val="tx1"/>
                </a:solidFill>
                <a:effectLst/>
                <a:latin typeface="+mn-lt"/>
                <a:ea typeface="+mn-ea"/>
                <a:cs typeface="+mn-cs"/>
              </a:rPr>
              <a:t>responsibilities (such</a:t>
            </a:r>
            <a:r>
              <a:rPr lang="en-US" sz="800" kern="1200" baseline="0" dirty="0" smtClean="0">
                <a:solidFill>
                  <a:schemeClr val="tx1"/>
                </a:solidFill>
                <a:effectLst/>
                <a:latin typeface="+mn-lt"/>
                <a:ea typeface="+mn-ea"/>
                <a:cs typeface="+mn-cs"/>
              </a:rPr>
              <a:t> as insurance, will)</a:t>
            </a:r>
            <a:r>
              <a:rPr lang="en-US" sz="800" kern="1200" dirty="0" smtClean="0">
                <a:solidFill>
                  <a:schemeClr val="tx1"/>
                </a:solidFill>
                <a:effectLst/>
                <a:latin typeface="+mn-lt"/>
                <a:ea typeface="+mn-ea"/>
                <a:cs typeface="+mn-cs"/>
              </a:rPr>
              <a:t>, and reactions such</a:t>
            </a:r>
            <a:r>
              <a:rPr lang="en-US" sz="800" kern="1200" baseline="0" dirty="0" smtClean="0">
                <a:solidFill>
                  <a:schemeClr val="tx1"/>
                </a:solidFill>
                <a:effectLst/>
                <a:latin typeface="+mn-lt"/>
                <a:ea typeface="+mn-ea"/>
                <a:cs typeface="+mn-cs"/>
              </a:rPr>
              <a:t> as what will life be like for the family with the soldier absent. Most report significant stress anticipating the changes to family life</a:t>
            </a:r>
            <a:r>
              <a:rPr lang="en-US" sz="800" kern="1200" dirty="0" smtClean="0">
                <a:solidFill>
                  <a:schemeClr val="tx1"/>
                </a:solidFill>
                <a:effectLst/>
                <a:latin typeface="+mn-lt"/>
                <a:ea typeface="+mn-ea"/>
                <a:cs typeface="+mn-cs"/>
              </a:rPr>
              <a:t>.</a:t>
            </a:r>
          </a:p>
          <a:p>
            <a:r>
              <a:rPr lang="en-US" sz="800" b="1" kern="1200" dirty="0" smtClean="0">
                <a:solidFill>
                  <a:schemeClr val="tx1"/>
                </a:solidFill>
                <a:effectLst/>
                <a:latin typeface="+mn-lt"/>
                <a:ea typeface="+mn-ea"/>
                <a:cs typeface="+mn-cs"/>
              </a:rPr>
              <a:t>The</a:t>
            </a:r>
            <a:r>
              <a:rPr lang="en-US" sz="800" b="1" kern="1200" baseline="0" dirty="0" smtClean="0">
                <a:solidFill>
                  <a:schemeClr val="tx1"/>
                </a:solidFill>
                <a:effectLst/>
                <a:latin typeface="+mn-lt"/>
                <a:ea typeface="+mn-ea"/>
                <a:cs typeface="+mn-cs"/>
              </a:rPr>
              <a:t> </a:t>
            </a:r>
            <a:r>
              <a:rPr lang="en-US" sz="800" b="1" kern="1200" dirty="0" smtClean="0">
                <a:solidFill>
                  <a:schemeClr val="tx1"/>
                </a:solidFill>
                <a:effectLst/>
                <a:latin typeface="+mn-lt"/>
                <a:ea typeface="+mn-ea"/>
                <a:cs typeface="+mn-cs"/>
              </a:rPr>
              <a:t>Deployment stage </a:t>
            </a:r>
            <a:r>
              <a:rPr lang="en-US" sz="800" kern="1200" dirty="0" smtClean="0">
                <a:solidFill>
                  <a:schemeClr val="tx1"/>
                </a:solidFill>
                <a:effectLst/>
                <a:latin typeface="+mn-lt"/>
                <a:ea typeface="+mn-ea"/>
                <a:cs typeface="+mn-cs"/>
              </a:rPr>
              <a:t>specifically spans the period from the </a:t>
            </a:r>
            <a:r>
              <a:rPr lang="en-US" sz="800" b="1" kern="1200" dirty="0" smtClean="0">
                <a:solidFill>
                  <a:schemeClr val="tx1"/>
                </a:solidFill>
                <a:effectLst/>
                <a:latin typeface="+mn-lt"/>
                <a:ea typeface="+mn-ea"/>
                <a:cs typeface="+mn-cs"/>
              </a:rPr>
              <a:t>date of departure to the end of the first month of absence </a:t>
            </a:r>
            <a:r>
              <a:rPr lang="en-US" sz="800" kern="1200" dirty="0" smtClean="0">
                <a:solidFill>
                  <a:schemeClr val="tx1"/>
                </a:solidFill>
                <a:effectLst/>
                <a:latin typeface="+mn-lt"/>
                <a:ea typeface="+mn-ea"/>
                <a:cs typeface="+mn-cs"/>
              </a:rPr>
              <a:t>and may involve initial adjustments to altered routines (such as not have dinner together,</a:t>
            </a:r>
            <a:r>
              <a:rPr lang="en-US" sz="800" kern="1200" baseline="0" dirty="0" smtClean="0">
                <a:solidFill>
                  <a:schemeClr val="tx1"/>
                </a:solidFill>
                <a:effectLst/>
                <a:latin typeface="+mn-lt"/>
                <a:ea typeface="+mn-ea"/>
                <a:cs typeface="+mn-cs"/>
              </a:rPr>
              <a:t> who fixes things around the house) </a:t>
            </a:r>
            <a:r>
              <a:rPr lang="en-US" sz="800" kern="1200" dirty="0" smtClean="0">
                <a:solidFill>
                  <a:schemeClr val="tx1"/>
                </a:solidFill>
                <a:effectLst/>
                <a:latin typeface="+mn-lt"/>
                <a:ea typeface="+mn-ea"/>
                <a:cs typeface="+mn-cs"/>
              </a:rPr>
              <a:t>as well as establishing patterns of communication( e-mail,</a:t>
            </a:r>
            <a:r>
              <a:rPr lang="en-US" sz="800" kern="1200" baseline="0" dirty="0" smtClean="0">
                <a:solidFill>
                  <a:schemeClr val="tx1"/>
                </a:solidFill>
                <a:effectLst/>
                <a:latin typeface="+mn-lt"/>
                <a:ea typeface="+mn-ea"/>
                <a:cs typeface="+mn-cs"/>
              </a:rPr>
              <a:t> cell phone) </a:t>
            </a:r>
            <a:r>
              <a:rPr lang="en-US" sz="800" kern="1200" dirty="0" smtClean="0">
                <a:solidFill>
                  <a:schemeClr val="tx1"/>
                </a:solidFill>
                <a:effectLst/>
                <a:latin typeface="+mn-lt"/>
                <a:ea typeface="+mn-ea"/>
                <a:cs typeface="+mn-cs"/>
              </a:rPr>
              <a:t>with the deployed service member.</a:t>
            </a:r>
          </a:p>
          <a:p>
            <a:r>
              <a:rPr lang="en-US" sz="800" b="1" kern="1200" dirty="0" smtClean="0">
                <a:solidFill>
                  <a:schemeClr val="tx1"/>
                </a:solidFill>
                <a:effectLst/>
                <a:latin typeface="+mn-lt"/>
                <a:ea typeface="+mn-ea"/>
                <a:cs typeface="+mn-cs"/>
              </a:rPr>
              <a:t>The sustainment stage </a:t>
            </a:r>
            <a:r>
              <a:rPr lang="en-US" sz="800" kern="1200" dirty="0" smtClean="0">
                <a:solidFill>
                  <a:schemeClr val="tx1"/>
                </a:solidFill>
                <a:effectLst/>
                <a:latin typeface="+mn-lt"/>
                <a:ea typeface="+mn-ea"/>
                <a:cs typeface="+mn-cs"/>
              </a:rPr>
              <a:t>lasts from the end of the first month through the beginning of the final month of deployment during which time new routines may be established such as completing daily chores, paying bills, routines associated</a:t>
            </a:r>
            <a:r>
              <a:rPr lang="en-US" sz="800" kern="1200" baseline="0" dirty="0" smtClean="0">
                <a:solidFill>
                  <a:schemeClr val="tx1"/>
                </a:solidFill>
                <a:effectLst/>
                <a:latin typeface="+mn-lt"/>
                <a:ea typeface="+mn-ea"/>
                <a:cs typeface="+mn-cs"/>
              </a:rPr>
              <a:t> with </a:t>
            </a:r>
            <a:r>
              <a:rPr lang="en-US" sz="800" kern="1200" dirty="0" smtClean="0">
                <a:solidFill>
                  <a:schemeClr val="tx1"/>
                </a:solidFill>
                <a:effectLst/>
                <a:latin typeface="+mn-lt"/>
                <a:ea typeface="+mn-ea"/>
                <a:cs typeface="+mn-cs"/>
              </a:rPr>
              <a:t> raising the children-who reads the bedtime</a:t>
            </a:r>
            <a:r>
              <a:rPr lang="en-US" sz="800" kern="1200" baseline="0" dirty="0" smtClean="0">
                <a:solidFill>
                  <a:schemeClr val="tx1"/>
                </a:solidFill>
                <a:effectLst/>
                <a:latin typeface="+mn-lt"/>
                <a:ea typeface="+mn-ea"/>
                <a:cs typeface="+mn-cs"/>
              </a:rPr>
              <a:t> story</a:t>
            </a:r>
            <a:r>
              <a:rPr lang="en-US" sz="800" kern="1200" dirty="0" smtClean="0">
                <a:solidFill>
                  <a:schemeClr val="tx1"/>
                </a:solidFill>
                <a:effectLst/>
                <a:latin typeface="+mn-lt"/>
                <a:ea typeface="+mn-ea"/>
                <a:cs typeface="+mn-cs"/>
              </a:rPr>
              <a:t>) .</a:t>
            </a:r>
          </a:p>
          <a:p>
            <a:r>
              <a:rPr lang="en-US" sz="800" kern="1200" dirty="0" smtClean="0">
                <a:solidFill>
                  <a:schemeClr val="tx1"/>
                </a:solidFill>
                <a:effectLst/>
                <a:latin typeface="+mn-lt"/>
                <a:ea typeface="+mn-ea"/>
                <a:cs typeface="+mn-cs"/>
              </a:rPr>
              <a:t> </a:t>
            </a:r>
            <a:r>
              <a:rPr lang="en-US" sz="800" b="1" kern="1200" dirty="0" smtClean="0">
                <a:solidFill>
                  <a:schemeClr val="tx1"/>
                </a:solidFill>
                <a:effectLst/>
                <a:latin typeface="+mn-lt"/>
                <a:ea typeface="+mn-ea"/>
                <a:cs typeface="+mn-cs"/>
              </a:rPr>
              <a:t>The</a:t>
            </a:r>
            <a:r>
              <a:rPr lang="en-US" sz="800" b="1" kern="1200" baseline="0" dirty="0" smtClean="0">
                <a:solidFill>
                  <a:schemeClr val="tx1"/>
                </a:solidFill>
                <a:effectLst/>
                <a:latin typeface="+mn-lt"/>
                <a:ea typeface="+mn-ea"/>
                <a:cs typeface="+mn-cs"/>
              </a:rPr>
              <a:t> </a:t>
            </a:r>
            <a:r>
              <a:rPr lang="en-US" sz="800" b="1" kern="1200" dirty="0" smtClean="0">
                <a:solidFill>
                  <a:schemeClr val="tx1"/>
                </a:solidFill>
                <a:effectLst/>
                <a:latin typeface="+mn-lt"/>
                <a:ea typeface="+mn-ea"/>
                <a:cs typeface="+mn-cs"/>
              </a:rPr>
              <a:t>Anticipatory Return stage</a:t>
            </a:r>
            <a:r>
              <a:rPr lang="en-US" sz="800" b="1" kern="1200" baseline="0" dirty="0" smtClean="0">
                <a:solidFill>
                  <a:schemeClr val="tx1"/>
                </a:solidFill>
                <a:effectLst/>
                <a:latin typeface="+mn-lt"/>
                <a:ea typeface="+mn-ea"/>
                <a:cs typeface="+mn-cs"/>
              </a:rPr>
              <a:t> </a:t>
            </a:r>
            <a:r>
              <a:rPr lang="en-US" sz="800" kern="1200" dirty="0" smtClean="0">
                <a:solidFill>
                  <a:schemeClr val="tx1"/>
                </a:solidFill>
                <a:effectLst/>
                <a:latin typeface="+mn-lt"/>
                <a:ea typeface="+mn-ea"/>
                <a:cs typeface="+mn-cs"/>
              </a:rPr>
              <a:t>is defined as time preceding a service member’s homecoming and is typically characterized by a shift in family activities in preparation for the service members return</a:t>
            </a:r>
            <a:r>
              <a:rPr lang="en-US" sz="800" kern="1200" baseline="0" dirty="0" smtClean="0">
                <a:solidFill>
                  <a:schemeClr val="tx1"/>
                </a:solidFill>
                <a:effectLst/>
                <a:latin typeface="+mn-lt"/>
                <a:ea typeface="+mn-ea"/>
                <a:cs typeface="+mn-cs"/>
              </a:rPr>
              <a:t> (typically a great deal of excitement and anticipation</a:t>
            </a:r>
            <a:r>
              <a:rPr lang="en-US" sz="800" kern="1200" dirty="0" smtClean="0">
                <a:solidFill>
                  <a:schemeClr val="tx1"/>
                </a:solidFill>
                <a:effectLst/>
                <a:latin typeface="+mn-lt"/>
                <a:ea typeface="+mn-ea"/>
                <a:cs typeface="+mn-cs"/>
              </a:rPr>
              <a:t>. </a:t>
            </a:r>
          </a:p>
          <a:p>
            <a:r>
              <a:rPr lang="en-US" sz="800" b="1" kern="1200" dirty="0" smtClean="0">
                <a:solidFill>
                  <a:schemeClr val="tx1"/>
                </a:solidFill>
                <a:effectLst/>
                <a:latin typeface="+mn-lt"/>
                <a:ea typeface="+mn-ea"/>
                <a:cs typeface="+mn-cs"/>
              </a:rPr>
              <a:t>The Reunion Stage also</a:t>
            </a:r>
            <a:r>
              <a:rPr lang="en-US" sz="800" b="1" kern="1200" baseline="0" dirty="0" smtClean="0">
                <a:solidFill>
                  <a:schemeClr val="tx1"/>
                </a:solidFill>
                <a:effectLst/>
                <a:latin typeface="+mn-lt"/>
                <a:ea typeface="+mn-ea"/>
                <a:cs typeface="+mn-cs"/>
              </a:rPr>
              <a:t> referred to as Homecoming</a:t>
            </a:r>
            <a:r>
              <a:rPr lang="en-US" sz="800" b="0" kern="1200" baseline="0" dirty="0" smtClean="0">
                <a:solidFill>
                  <a:schemeClr val="tx1"/>
                </a:solidFill>
                <a:effectLst/>
                <a:latin typeface="+mn-lt"/>
                <a:ea typeface="+mn-ea"/>
                <a:cs typeface="+mn-cs"/>
              </a:rPr>
              <a:t> </a:t>
            </a:r>
            <a:r>
              <a:rPr lang="en-US" sz="800" kern="1200" dirty="0" smtClean="0">
                <a:solidFill>
                  <a:schemeClr val="tx1"/>
                </a:solidFill>
                <a:effectLst/>
                <a:latin typeface="+mn-lt"/>
                <a:ea typeface="+mn-ea"/>
                <a:cs typeface="+mn-cs"/>
              </a:rPr>
              <a:t>begins when the service member arrives home and typically characterized</a:t>
            </a:r>
            <a:r>
              <a:rPr lang="en-US" sz="800" kern="1200" baseline="0" dirty="0" smtClean="0">
                <a:solidFill>
                  <a:schemeClr val="tx1"/>
                </a:solidFill>
                <a:effectLst/>
                <a:latin typeface="+mn-lt"/>
                <a:ea typeface="+mn-ea"/>
                <a:cs typeface="+mn-cs"/>
              </a:rPr>
              <a:t> by </a:t>
            </a:r>
            <a:r>
              <a:rPr lang="en-US" sz="800" kern="1200" dirty="0" smtClean="0">
                <a:solidFill>
                  <a:schemeClr val="tx1"/>
                </a:solidFill>
                <a:effectLst/>
                <a:latin typeface="+mn-lt"/>
                <a:ea typeface="+mn-ea"/>
                <a:cs typeface="+mn-cs"/>
              </a:rPr>
              <a:t> a great deal of euphoria.</a:t>
            </a:r>
          </a:p>
          <a:p>
            <a:r>
              <a:rPr lang="en-US" sz="800" kern="1200" dirty="0" smtClean="0">
                <a:solidFill>
                  <a:schemeClr val="tx1"/>
                </a:solidFill>
                <a:effectLst/>
                <a:latin typeface="+mn-lt"/>
                <a:ea typeface="+mn-ea"/>
                <a:cs typeface="+mn-cs"/>
              </a:rPr>
              <a:t> </a:t>
            </a:r>
            <a:r>
              <a:rPr lang="en-US" sz="800" b="1" kern="1200" dirty="0" smtClean="0">
                <a:solidFill>
                  <a:schemeClr val="tx1"/>
                </a:solidFill>
                <a:effectLst/>
                <a:latin typeface="+mn-lt"/>
                <a:ea typeface="+mn-ea"/>
                <a:cs typeface="+mn-cs"/>
              </a:rPr>
              <a:t>The Reintegration stage </a:t>
            </a:r>
            <a:r>
              <a:rPr lang="en-US" sz="800" kern="1200" dirty="0" smtClean="0">
                <a:solidFill>
                  <a:schemeClr val="tx1"/>
                </a:solidFill>
                <a:effectLst/>
                <a:latin typeface="+mn-lt"/>
                <a:ea typeface="+mn-ea"/>
                <a:cs typeface="+mn-cs"/>
              </a:rPr>
              <a:t>typically lasts from </a:t>
            </a:r>
            <a:r>
              <a:rPr lang="en-US" sz="800" b="1" kern="1200" dirty="0" smtClean="0">
                <a:solidFill>
                  <a:schemeClr val="tx1"/>
                </a:solidFill>
                <a:effectLst/>
                <a:latin typeface="+mn-lt"/>
                <a:ea typeface="+mn-ea"/>
                <a:cs typeface="+mn-cs"/>
              </a:rPr>
              <a:t>three to six months and may in fact last for several years. </a:t>
            </a:r>
            <a:r>
              <a:rPr lang="en-US" sz="800" kern="1200" dirty="0" smtClean="0">
                <a:solidFill>
                  <a:schemeClr val="tx1"/>
                </a:solidFill>
                <a:effectLst/>
                <a:latin typeface="+mn-lt"/>
                <a:ea typeface="+mn-ea"/>
                <a:cs typeface="+mn-cs"/>
              </a:rPr>
              <a:t>During this phase families often face the tasks of renegotiating roles and areas of responsibility and establishing new routines</a:t>
            </a:r>
            <a:r>
              <a:rPr lang="en-US" sz="800" b="1" kern="1200" dirty="0" smtClean="0">
                <a:solidFill>
                  <a:schemeClr val="tx1"/>
                </a:solidFill>
                <a:effectLst/>
                <a:latin typeface="+mn-lt"/>
                <a:ea typeface="+mn-ea"/>
                <a:cs typeface="+mn-cs"/>
              </a:rPr>
              <a:t>. Spouse</a:t>
            </a:r>
            <a:r>
              <a:rPr lang="en-US" sz="800" b="1" kern="1200" baseline="0" dirty="0" smtClean="0">
                <a:solidFill>
                  <a:schemeClr val="tx1"/>
                </a:solidFill>
                <a:effectLst/>
                <a:latin typeface="+mn-lt"/>
                <a:ea typeface="+mn-ea"/>
                <a:cs typeface="+mn-cs"/>
              </a:rPr>
              <a:t> has learned how to run a household alone and do the work of both people. Spouse left behind may have have found they enjoy taking care of things like paying the bills, and feel they do a better job of it. There needs to a period of “re-sorting” of responsibilities of the household and how the workload is divided.  Integrating the service member back into family routines can be challenging for young children who might not remember the deployed service member. Children have also adjusted to just one parent disciplining them. Also a great deal of stress associated with this stage. </a:t>
            </a:r>
            <a:endParaRPr lang="en-US" sz="800" b="1" kern="1200" dirty="0" smtClean="0">
              <a:solidFill>
                <a:schemeClr val="tx1"/>
              </a:solidFill>
              <a:effectLst/>
              <a:latin typeface="+mn-lt"/>
              <a:ea typeface="+mn-ea"/>
              <a:cs typeface="+mn-cs"/>
            </a:endParaRPr>
          </a:p>
          <a:p>
            <a:r>
              <a:rPr lang="en-US" sz="800" kern="1200" dirty="0" smtClean="0">
                <a:solidFill>
                  <a:schemeClr val="tx1"/>
                </a:solidFill>
                <a:effectLst/>
                <a:latin typeface="+mn-lt"/>
                <a:ea typeface="+mn-ea"/>
                <a:cs typeface="+mn-cs"/>
              </a:rPr>
              <a:t> </a:t>
            </a:r>
          </a:p>
          <a:p>
            <a:endParaRPr lang="en-US" sz="800" baseline="0" dirty="0" smtClean="0"/>
          </a:p>
        </p:txBody>
      </p:sp>
      <p:sp>
        <p:nvSpPr>
          <p:cNvPr id="4" name="Slide Number Placeholder 3"/>
          <p:cNvSpPr>
            <a:spLocks noGrp="1"/>
          </p:cNvSpPr>
          <p:nvPr>
            <p:ph type="sldNum" sz="quarter" idx="10"/>
          </p:nvPr>
        </p:nvSpPr>
        <p:spPr/>
        <p:txBody>
          <a:bodyPr/>
          <a:lstStyle/>
          <a:p>
            <a:fld id="{B045A02C-DDD2-4446-93CA-9B6F89432ECE}" type="slidenum">
              <a:rPr lang="en-US" smtClean="0"/>
              <a:t>11</a:t>
            </a:fld>
            <a:endParaRPr lang="en-US" dirty="0"/>
          </a:p>
        </p:txBody>
      </p:sp>
    </p:spTree>
    <p:extLst>
      <p:ext uri="{BB962C8B-B14F-4D97-AF65-F5344CB8AC3E}">
        <p14:creationId xmlns:p14="http://schemas.microsoft.com/office/powerpoint/2010/main" val="1873517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Military briefs to soldiers</a:t>
            </a:r>
            <a:r>
              <a:rPr lang="en-US" baseline="0" dirty="0" smtClean="0"/>
              <a:t> on stresses associated with particularly the deployment and reintegration phases use the analogy of a family in a canoe on a smooth lake.</a:t>
            </a:r>
            <a:endParaRPr lang="en-US" dirty="0"/>
          </a:p>
        </p:txBody>
      </p:sp>
      <p:sp>
        <p:nvSpPr>
          <p:cNvPr id="4" name="Slide Number Placeholder 3"/>
          <p:cNvSpPr>
            <a:spLocks noGrp="1"/>
          </p:cNvSpPr>
          <p:nvPr>
            <p:ph type="sldNum" sz="quarter" idx="10"/>
          </p:nvPr>
        </p:nvSpPr>
        <p:spPr/>
        <p:txBody>
          <a:bodyPr/>
          <a:lstStyle/>
          <a:p>
            <a:fld id="{B045A02C-DDD2-4446-93CA-9B6F89432ECE}" type="slidenum">
              <a:rPr lang="en-US" smtClean="0"/>
              <a:t>12</a:t>
            </a:fld>
            <a:endParaRPr lang="en-US" dirty="0"/>
          </a:p>
        </p:txBody>
      </p:sp>
    </p:spTree>
    <p:extLst>
      <p:ext uri="{BB962C8B-B14F-4D97-AF65-F5344CB8AC3E}">
        <p14:creationId xmlns:p14="http://schemas.microsoft.com/office/powerpoint/2010/main" val="2582034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areas we have been involved in our collaborative</a:t>
            </a:r>
            <a:r>
              <a:rPr lang="en-US" baseline="0" dirty="0" smtClean="0"/>
              <a:t> research with the Illinois National </a:t>
            </a:r>
            <a:r>
              <a:rPr lang="en-US" b="1" baseline="0" dirty="0" smtClean="0"/>
              <a:t>Guard focuses on the reintegration phase of deployment</a:t>
            </a:r>
            <a:r>
              <a:rPr lang="en-US" baseline="0" dirty="0" smtClean="0"/>
              <a:t>. Research has indicated that </a:t>
            </a:r>
            <a:r>
              <a:rPr lang="en-US" b="1" baseline="0" dirty="0" smtClean="0"/>
              <a:t>Homecoming or reunion is part of this reintegration experience the final phase of deployment and has an impact on successful reintegration</a:t>
            </a:r>
            <a:r>
              <a:rPr lang="en-US" baseline="0" dirty="0" smtClean="0"/>
              <a:t>. We see some differences in the Homecoming experiences of soldiers from different wars in the 20</a:t>
            </a:r>
            <a:r>
              <a:rPr lang="en-US" baseline="30000" dirty="0" smtClean="0"/>
              <a:t>th</a:t>
            </a:r>
            <a:r>
              <a:rPr lang="en-US" baseline="0" dirty="0" smtClean="0"/>
              <a:t> and 21</a:t>
            </a:r>
            <a:r>
              <a:rPr lang="en-US" baseline="30000" dirty="0" smtClean="0"/>
              <a:t>st</a:t>
            </a:r>
            <a:r>
              <a:rPr lang="en-US" baseline="0" dirty="0" smtClean="0"/>
              <a:t> century.</a:t>
            </a:r>
            <a:endParaRPr lang="en-US" dirty="0"/>
          </a:p>
        </p:txBody>
      </p:sp>
      <p:sp>
        <p:nvSpPr>
          <p:cNvPr id="4" name="Slide Number Placeholder 3"/>
          <p:cNvSpPr>
            <a:spLocks noGrp="1"/>
          </p:cNvSpPr>
          <p:nvPr>
            <p:ph type="sldNum" sz="quarter" idx="10"/>
          </p:nvPr>
        </p:nvSpPr>
        <p:spPr/>
        <p:txBody>
          <a:bodyPr/>
          <a:lstStyle/>
          <a:p>
            <a:fld id="{B045A02C-DDD2-4446-93CA-9B6F89432ECE}" type="slidenum">
              <a:rPr lang="en-US" smtClean="0"/>
              <a:t>13</a:t>
            </a:fld>
            <a:endParaRPr lang="en-US" dirty="0"/>
          </a:p>
        </p:txBody>
      </p:sp>
    </p:spTree>
    <p:extLst>
      <p:ext uri="{BB962C8B-B14F-4D97-AF65-F5344CB8AC3E}">
        <p14:creationId xmlns:p14="http://schemas.microsoft.com/office/powerpoint/2010/main" val="2196713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During what</a:t>
            </a:r>
            <a:r>
              <a:rPr lang="en-US" sz="1200" kern="1200" baseline="0" dirty="0" smtClean="0">
                <a:solidFill>
                  <a:schemeClr val="tx1"/>
                </a:solidFill>
                <a:latin typeface="+mn-lt"/>
                <a:ea typeface="+mn-ea"/>
                <a:cs typeface="+mn-cs"/>
              </a:rPr>
              <a:t> was referred to as </a:t>
            </a:r>
            <a:r>
              <a:rPr lang="en-US" sz="1200" kern="1200" dirty="0" smtClean="0">
                <a:solidFill>
                  <a:schemeClr val="tx1"/>
                </a:solidFill>
                <a:latin typeface="+mn-lt"/>
                <a:ea typeface="+mn-ea"/>
                <a:cs typeface="+mn-cs"/>
              </a:rPr>
              <a:t>the Great War of 1914-1918 many soldiers</a:t>
            </a:r>
            <a:r>
              <a:rPr lang="en-US" sz="1200" kern="1200" baseline="0" dirty="0" smtClean="0">
                <a:solidFill>
                  <a:schemeClr val="tx1"/>
                </a:solidFill>
                <a:latin typeface="+mn-lt"/>
                <a:ea typeface="+mn-ea"/>
                <a:cs typeface="+mn-cs"/>
              </a:rPr>
              <a:t> returned home</a:t>
            </a:r>
            <a:r>
              <a:rPr lang="en-US" sz="1200" kern="1200" dirty="0" smtClean="0">
                <a:solidFill>
                  <a:schemeClr val="tx1"/>
                </a:solidFill>
                <a:latin typeface="+mn-lt"/>
                <a:ea typeface="+mn-ea"/>
                <a:cs typeface="+mn-cs"/>
              </a:rPr>
              <a:t> with invisible wounds which</a:t>
            </a:r>
            <a:r>
              <a:rPr lang="en-US" sz="1200" kern="1200" baseline="0" dirty="0" smtClean="0">
                <a:solidFill>
                  <a:schemeClr val="tx1"/>
                </a:solidFill>
                <a:latin typeface="+mn-lt"/>
                <a:ea typeface="+mn-ea"/>
                <a:cs typeface="+mn-cs"/>
              </a:rPr>
              <a:t> included </a:t>
            </a:r>
            <a:r>
              <a:rPr lang="en-US" sz="1200" kern="1200" dirty="0" smtClean="0">
                <a:solidFill>
                  <a:schemeClr val="tx1"/>
                </a:solidFill>
                <a:latin typeface="+mn-lt"/>
                <a:ea typeface="+mn-ea"/>
                <a:cs typeface="+mn-cs"/>
              </a:rPr>
              <a:t>suffering</a:t>
            </a:r>
            <a:r>
              <a:rPr lang="en-US" sz="1200" kern="1200" baseline="0" dirty="0" smtClean="0">
                <a:solidFill>
                  <a:schemeClr val="tx1"/>
                </a:solidFill>
                <a:latin typeface="+mn-lt"/>
                <a:ea typeface="+mn-ea"/>
                <a:cs typeface="+mn-cs"/>
              </a:rPr>
              <a:t> from what was then called  “</a:t>
            </a:r>
            <a:r>
              <a:rPr lang="en-US" sz="1200" kern="1200" dirty="0" smtClean="0">
                <a:solidFill>
                  <a:schemeClr val="tx1"/>
                </a:solidFill>
                <a:latin typeface="+mn-lt"/>
                <a:ea typeface="+mn-ea"/>
                <a:cs typeface="+mn-cs"/>
              </a:rPr>
              <a:t> shell shock”  also referred</a:t>
            </a:r>
            <a:r>
              <a:rPr lang="en-US" sz="1200" kern="1200" baseline="0" dirty="0" smtClean="0">
                <a:solidFill>
                  <a:schemeClr val="tx1"/>
                </a:solidFill>
                <a:latin typeface="+mn-lt"/>
                <a:ea typeface="+mn-ea"/>
                <a:cs typeface="+mn-cs"/>
              </a:rPr>
              <a:t> to as “</a:t>
            </a:r>
            <a:r>
              <a:rPr lang="en-US" sz="1200" kern="1200" dirty="0" smtClean="0">
                <a:solidFill>
                  <a:schemeClr val="tx1"/>
                </a:solidFill>
                <a:latin typeface="+mn-lt"/>
                <a:ea typeface="+mn-ea"/>
                <a:cs typeface="+mn-cs"/>
              </a:rPr>
              <a:t>war neurosis" or "combat stress" and now recognized</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 </a:t>
            </a:r>
            <a:r>
              <a:rPr lang="en-US" sz="1200" u="none" kern="1200" dirty="0" smtClean="0">
                <a:solidFill>
                  <a:schemeClr val="tx1"/>
                </a:solidFill>
                <a:latin typeface="+mn-lt"/>
                <a:ea typeface="+mn-ea"/>
                <a:cs typeface="+mn-cs"/>
              </a:rPr>
              <a:t>as</a:t>
            </a:r>
            <a:r>
              <a:rPr lang="en-US" sz="1200" u="none" kern="1200" baseline="0" dirty="0" smtClean="0">
                <a:solidFill>
                  <a:schemeClr val="tx1"/>
                </a:solidFill>
                <a:latin typeface="+mn-lt"/>
                <a:ea typeface="+mn-ea"/>
                <a:cs typeface="+mn-cs"/>
              </a:rPr>
              <a:t> </a:t>
            </a:r>
            <a:r>
              <a:rPr lang="en-US" sz="1200" u="none" kern="1200" dirty="0" smtClean="0">
                <a:solidFill>
                  <a:schemeClr val="tx1"/>
                </a:solidFill>
                <a:latin typeface="+mn-lt"/>
                <a:ea typeface="+mn-ea"/>
                <a:cs typeface="+mn-cs"/>
              </a:rPr>
              <a:t>Post Traumatic Stress Diso</a:t>
            </a:r>
            <a:r>
              <a:rPr lang="en-US" sz="1200" u="none" kern="1200" dirty="0" smtClean="0">
                <a:solidFill>
                  <a:srgbClr val="000000"/>
                </a:solidFill>
                <a:latin typeface="+mn-lt"/>
                <a:ea typeface="+mn-ea"/>
                <a:cs typeface="+mn-cs"/>
              </a:rPr>
              <a:t>rder or PTSD, </a:t>
            </a:r>
            <a:r>
              <a:rPr lang="en-US" sz="1200" i="0" u="none" kern="1200" baseline="0" dirty="0" smtClean="0">
                <a:solidFill>
                  <a:srgbClr val="000000"/>
                </a:solidFill>
                <a:latin typeface="+mn-lt"/>
                <a:ea typeface="+mn-ea"/>
                <a:cs typeface="+mn-cs"/>
              </a:rPr>
              <a:t> Typically, there were public Homecoming events upon their return such as the one depicted in this video.  </a:t>
            </a:r>
          </a:p>
          <a:p>
            <a:endParaRPr lang="en-US" sz="1200" i="0" u="sng" kern="1200" baseline="0" dirty="0" smtClean="0">
              <a:solidFill>
                <a:srgbClr val="000000"/>
              </a:solidFill>
              <a:latin typeface="+mn-lt"/>
              <a:ea typeface="+mn-ea"/>
              <a:cs typeface="+mn-cs"/>
              <a:hlinkClick r:id="rId3"/>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kern="1200" dirty="0" smtClean="0">
                <a:solidFill>
                  <a:schemeClr val="tx1"/>
                </a:solidFill>
                <a:latin typeface="+mn-lt"/>
                <a:ea typeface="+mn-ea"/>
                <a:cs typeface="+mn-cs"/>
                <a:hlinkClick r:id="rId3"/>
              </a:rPr>
              <a:t>However,</a:t>
            </a:r>
            <a:r>
              <a:rPr lang="en-US" sz="1200" b="1" i="0" u="none" kern="1200" baseline="0" dirty="0" smtClean="0">
                <a:solidFill>
                  <a:schemeClr val="tx1"/>
                </a:solidFill>
                <a:latin typeface="+mn-lt"/>
                <a:ea typeface="+mn-ea"/>
                <a:cs typeface="+mn-cs"/>
                <a:hlinkClick r:id="rId3"/>
              </a:rPr>
              <a:t> a</a:t>
            </a:r>
            <a:r>
              <a:rPr lang="en-US" sz="1200" b="1" i="0" u="none" kern="1200" dirty="0" smtClean="0">
                <a:solidFill>
                  <a:schemeClr val="tx1"/>
                </a:solidFill>
                <a:latin typeface="+mn-lt"/>
                <a:ea typeface="+mn-ea"/>
                <a:cs typeface="+mn-cs"/>
                <a:hlinkClick r:id="rId3"/>
              </a:rPr>
              <a:t>fter the</a:t>
            </a:r>
            <a:r>
              <a:rPr lang="en-US" sz="1200" b="1" i="0" u="none" kern="1200" baseline="0" dirty="0" smtClean="0">
                <a:solidFill>
                  <a:schemeClr val="tx1"/>
                </a:solidFill>
                <a:latin typeface="+mn-lt"/>
                <a:ea typeface="+mn-ea"/>
                <a:cs typeface="+mn-cs"/>
                <a:hlinkClick r:id="rId3"/>
              </a:rPr>
              <a:t> parades there were </a:t>
            </a:r>
            <a:r>
              <a:rPr lang="en-US" sz="1200" b="1" i="0" u="none" kern="1200" dirty="0" smtClean="0">
                <a:solidFill>
                  <a:schemeClr val="tx1"/>
                </a:solidFill>
                <a:latin typeface="+mn-lt"/>
                <a:ea typeface="+mn-ea"/>
                <a:cs typeface="+mn-cs"/>
                <a:hlinkClick r:id="rId3"/>
              </a:rPr>
              <a:t>no </a:t>
            </a:r>
            <a:r>
              <a:rPr lang="en-US" sz="1200" b="1" i="0" u="none" kern="1200" baseline="0" dirty="0" smtClean="0">
                <a:solidFill>
                  <a:schemeClr val="tx1"/>
                </a:solidFill>
                <a:latin typeface="+mn-lt"/>
                <a:ea typeface="+mn-ea"/>
                <a:cs typeface="+mn-cs"/>
                <a:hlinkClick r:id="rId3"/>
              </a:rPr>
              <a:t>programs or efforts to facilitate the reintegration  of WWI soliders into their civilian lives to help them cope with their mental health challenges. </a:t>
            </a:r>
          </a:p>
          <a:p>
            <a:endParaRPr lang="en-US" sz="1200" b="1" i="0" u="sng" kern="1200" baseline="0" dirty="0" smtClean="0">
              <a:solidFill>
                <a:srgbClr val="000000"/>
              </a:solidFill>
              <a:latin typeface="+mn-lt"/>
              <a:ea typeface="+mn-ea"/>
              <a:cs typeface="+mn-cs"/>
              <a:hlinkClick r:id="rId3"/>
            </a:endParaRPr>
          </a:p>
          <a:p>
            <a:endParaRPr lang="en-US" sz="1200" b="1" i="0" u="sng" kern="1200" baseline="0" dirty="0" smtClean="0">
              <a:solidFill>
                <a:schemeClr val="tx1"/>
              </a:solidFill>
              <a:latin typeface="+mn-lt"/>
              <a:ea typeface="+mn-ea"/>
              <a:cs typeface="+mn-cs"/>
              <a:hlinkClick r:id="rId3"/>
            </a:endParaRPr>
          </a:p>
          <a:p>
            <a:endParaRPr lang="en-US" b="1" dirty="0">
              <a:solidFill>
                <a:srgbClr val="000000"/>
              </a:solidFill>
            </a:endParaRPr>
          </a:p>
        </p:txBody>
      </p:sp>
      <p:sp>
        <p:nvSpPr>
          <p:cNvPr id="4" name="Slide Number Placeholder 3"/>
          <p:cNvSpPr>
            <a:spLocks noGrp="1"/>
          </p:cNvSpPr>
          <p:nvPr>
            <p:ph type="sldNum" sz="quarter" idx="10"/>
          </p:nvPr>
        </p:nvSpPr>
        <p:spPr/>
        <p:txBody>
          <a:bodyPr/>
          <a:lstStyle/>
          <a:p>
            <a:fld id="{B045A02C-DDD2-4446-93CA-9B6F89432ECE}" type="slidenum">
              <a:rPr lang="en-US" smtClean="0"/>
              <a:t>14</a:t>
            </a:fld>
            <a:endParaRPr lang="en-US" dirty="0"/>
          </a:p>
        </p:txBody>
      </p:sp>
    </p:spTree>
    <p:extLst>
      <p:ext uri="{BB962C8B-B14F-4D97-AF65-F5344CB8AC3E}">
        <p14:creationId xmlns:p14="http://schemas.microsoft.com/office/powerpoint/2010/main" val="311682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45A02C-DDD2-4446-93CA-9B6F89432ECE}" type="slidenum">
              <a:rPr lang="en-US" smtClean="0"/>
              <a:t>15</a:t>
            </a:fld>
            <a:endParaRPr lang="en-US" dirty="0"/>
          </a:p>
        </p:txBody>
      </p:sp>
    </p:spTree>
    <p:extLst>
      <p:ext uri="{BB962C8B-B14F-4D97-AF65-F5344CB8AC3E}">
        <p14:creationId xmlns:p14="http://schemas.microsoft.com/office/powerpoint/2010/main" val="3093928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Char char="•"/>
            </a:pPr>
            <a:r>
              <a:rPr lang="en-US" dirty="0" smtClean="0"/>
              <a:t>STUDIES OF</a:t>
            </a:r>
            <a:r>
              <a:rPr lang="en-US" baseline="0" dirty="0" smtClean="0"/>
              <a:t> WORLD WAR II VETERANS HAVE found THAT</a:t>
            </a:r>
            <a:r>
              <a:rPr lang="en-US" b="1" baseline="0" dirty="0" smtClean="0"/>
              <a:t> h</a:t>
            </a:r>
            <a:r>
              <a:rPr lang="en-US" b="1" dirty="0" smtClean="0"/>
              <a:t>igher combat exposure was</a:t>
            </a:r>
            <a:r>
              <a:rPr lang="en-US" b="1" baseline="0" dirty="0" smtClean="0"/>
              <a:t> associated with</a:t>
            </a:r>
            <a:endParaRPr lang="en-US" b="1" dirty="0" smtClean="0"/>
          </a:p>
          <a:p>
            <a:pPr>
              <a:buFont typeface="Arial"/>
              <a:buChar char="•"/>
            </a:pPr>
            <a:endParaRPr lang="en-US" b="1" dirty="0" smtClean="0"/>
          </a:p>
          <a:p>
            <a:pPr>
              <a:buFont typeface="Arial"/>
              <a:buChar char="•"/>
            </a:pPr>
            <a:r>
              <a:rPr lang="en-US" b="1" dirty="0" smtClean="0"/>
              <a:t>Long-term physical and mental health challenges </a:t>
            </a:r>
          </a:p>
          <a:p>
            <a:pPr>
              <a:buFont typeface="Arial"/>
              <a:buNone/>
            </a:pPr>
            <a:endParaRPr lang="en-US" b="1" dirty="0" smtClean="0"/>
          </a:p>
          <a:p>
            <a:pPr>
              <a:buFont typeface="Arial"/>
              <a:buChar char="•"/>
            </a:pPr>
            <a:r>
              <a:rPr lang="en-US" dirty="0" smtClean="0"/>
              <a:t>Harvard</a:t>
            </a:r>
            <a:r>
              <a:rPr lang="en-US" baseline="0" dirty="0" smtClean="0"/>
              <a:t> University study found </a:t>
            </a:r>
            <a:r>
              <a:rPr lang="en-US" dirty="0" smtClean="0"/>
              <a:t>56% of World War II veterans who </a:t>
            </a:r>
            <a:r>
              <a:rPr lang="en-US" b="1" dirty="0" smtClean="0"/>
              <a:t>experienced heavy combat died  by age 65</a:t>
            </a:r>
          </a:p>
          <a:p>
            <a:pPr>
              <a:buFont typeface="Arial"/>
              <a:buChar char="•"/>
            </a:pPr>
            <a:endParaRPr lang="en-US" b="1" dirty="0" smtClean="0"/>
          </a:p>
          <a:p>
            <a:pPr>
              <a:buFont typeface="Arial"/>
              <a:buChar char="•"/>
            </a:pPr>
            <a:r>
              <a:rPr lang="en-US" dirty="0" smtClean="0"/>
              <a:t>High percentage</a:t>
            </a:r>
            <a:r>
              <a:rPr lang="en-US" baseline="0" dirty="0" smtClean="0"/>
              <a:t> returned with what was called at the time  “</a:t>
            </a:r>
            <a:r>
              <a:rPr lang="en-US" b="1" baseline="0" dirty="0" smtClean="0"/>
              <a:t>not yet diagnosed, nervous</a:t>
            </a:r>
            <a:r>
              <a:rPr lang="en-US" baseline="0" dirty="0" smtClean="0"/>
              <a:t>” which was later changed to what</a:t>
            </a:r>
            <a:r>
              <a:rPr lang="en-US" dirty="0" smtClean="0"/>
              <a:t> with we now call Post-Traumatic Stress Syndrome</a:t>
            </a:r>
            <a:r>
              <a:rPr lang="en-US" baseline="0" dirty="0" smtClean="0"/>
              <a:t> or </a:t>
            </a:r>
            <a:r>
              <a:rPr lang="en-US" dirty="0" smtClean="0"/>
              <a:t>PTSD. </a:t>
            </a:r>
          </a:p>
          <a:p>
            <a:pPr>
              <a:buFont typeface="Arial"/>
              <a:buNone/>
            </a:pPr>
            <a:endParaRPr lang="en-US" baseline="0" dirty="0" smtClean="0"/>
          </a:p>
          <a:p>
            <a:pPr>
              <a:buFont typeface="Arial"/>
              <a:buNone/>
            </a:pPr>
            <a:r>
              <a:rPr lang="en-US" baseline="0" dirty="0" smtClean="0"/>
              <a:t>MOST OF THESE VETERANS SUFFERNG FROM THESE SYMPTOMS DID NOT SEEK MENTAL HEALTH SERVICES. </a:t>
            </a:r>
            <a:endParaRPr lang="en-US" dirty="0" smtClean="0"/>
          </a:p>
        </p:txBody>
      </p:sp>
      <p:sp>
        <p:nvSpPr>
          <p:cNvPr id="4" name="Slide Number Placeholder 3"/>
          <p:cNvSpPr>
            <a:spLocks noGrp="1"/>
          </p:cNvSpPr>
          <p:nvPr>
            <p:ph type="sldNum" sz="quarter" idx="10"/>
          </p:nvPr>
        </p:nvSpPr>
        <p:spPr/>
        <p:txBody>
          <a:bodyPr/>
          <a:lstStyle/>
          <a:p>
            <a:fld id="{B045A02C-DDD2-4446-93CA-9B6F89432ECE}" type="slidenum">
              <a:rPr lang="en-US" smtClean="0"/>
              <a:t>16</a:t>
            </a:fld>
            <a:endParaRPr lang="en-US" dirty="0"/>
          </a:p>
        </p:txBody>
      </p:sp>
    </p:spTree>
    <p:extLst>
      <p:ext uri="{BB962C8B-B14F-4D97-AF65-F5344CB8AC3E}">
        <p14:creationId xmlns:p14="http://schemas.microsoft.com/office/powerpoint/2010/main" val="2915361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Despite the significant impact combat</a:t>
            </a:r>
            <a:r>
              <a:rPr lang="en-US" baseline="0" dirty="0" smtClean="0"/>
              <a:t> had on WWII veterans and  although there were certainly Homecoming events, both formal (as the New York Times Square Welcome parade pictured in the previous slide-recall my </a:t>
            </a:r>
            <a:r>
              <a:rPr lang="en-US" b="1" baseline="0" dirty="0" smtClean="0"/>
              <a:t>father in law, a WWII veteran, talking about the Homecoming celebrations in Chicago and how he couldn’t pay for his own drink in a bar or a meal in a restaurant and the euphoria that characterized these public Homecomings</a:t>
            </a:r>
            <a:r>
              <a:rPr lang="en-US" baseline="0" dirty="0" smtClean="0"/>
              <a:t>) and informal Homecomings such as this one depicted in a famous </a:t>
            </a:r>
            <a:r>
              <a:rPr lang="en-US" b="1" baseline="0" dirty="0" smtClean="0"/>
              <a:t>Norman Rockwell Saturday Post cove</a:t>
            </a:r>
            <a:r>
              <a:rPr lang="en-US" baseline="0" dirty="0" smtClean="0"/>
              <a:t>r,  there </a:t>
            </a:r>
            <a:r>
              <a:rPr lang="en-US" b="1" baseline="0" dirty="0" smtClean="0"/>
              <a:t>existed n</a:t>
            </a:r>
            <a:r>
              <a:rPr lang="en-US" b="1" dirty="0" smtClean="0"/>
              <a:t>o</a:t>
            </a:r>
            <a:r>
              <a:rPr lang="en-US" b="1" baseline="0" dirty="0" smtClean="0"/>
              <a:t> formal  reintegration program  </a:t>
            </a:r>
            <a:r>
              <a:rPr lang="en-US" baseline="0" dirty="0" smtClean="0"/>
              <a:t>to assist those returning from war in readjusting back into civilian life. </a:t>
            </a:r>
            <a:r>
              <a:rPr lang="en-US" b="1" baseline="0" dirty="0" smtClean="0"/>
              <a:t>Many of us may  recall our fathers, grandfathers, uncles, and other  family members  who never talked about their experiences in the war. We assumed they had adjusted but came to learn in their old age that many  lived with many secret demons that only were expressed in their later years  but impacted them throughout their life </a:t>
            </a:r>
            <a:endParaRPr lang="en-US" b="1" dirty="0"/>
          </a:p>
        </p:txBody>
      </p:sp>
      <p:sp>
        <p:nvSpPr>
          <p:cNvPr id="4" name="Slide Number Placeholder 3"/>
          <p:cNvSpPr>
            <a:spLocks noGrp="1"/>
          </p:cNvSpPr>
          <p:nvPr>
            <p:ph type="sldNum" sz="quarter" idx="10"/>
          </p:nvPr>
        </p:nvSpPr>
        <p:spPr/>
        <p:txBody>
          <a:bodyPr/>
          <a:lstStyle/>
          <a:p>
            <a:fld id="{B045A02C-DDD2-4446-93CA-9B6F89432ECE}" type="slidenum">
              <a:rPr lang="en-US" smtClean="0"/>
              <a:t>17</a:t>
            </a:fld>
            <a:endParaRPr lang="en-US" dirty="0"/>
          </a:p>
        </p:txBody>
      </p:sp>
    </p:spTree>
    <p:extLst>
      <p:ext uri="{BB962C8B-B14F-4D97-AF65-F5344CB8AC3E}">
        <p14:creationId xmlns:p14="http://schemas.microsoft.com/office/powerpoint/2010/main" val="2915361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a:t>
            </a:r>
            <a:r>
              <a:rPr lang="en-US" baseline="0" dirty="0" smtClean="0"/>
              <a:t> than Viet Nam Prisoner of War release receptions depicted in this famous Pulitzer Prize winning photo., there were few formal community  homecoming events held for the Viet Nam war veteran nor were there  formal reintegration programs to facilitate their adjustment  back into civilian society. Many returned with what was formally referred to as Post-Traumatic Stress Syndrome or PTSD during this war. </a:t>
            </a:r>
            <a:endParaRPr lang="en-US" dirty="0"/>
          </a:p>
        </p:txBody>
      </p:sp>
      <p:sp>
        <p:nvSpPr>
          <p:cNvPr id="4" name="Slide Number Placeholder 3"/>
          <p:cNvSpPr>
            <a:spLocks noGrp="1"/>
          </p:cNvSpPr>
          <p:nvPr>
            <p:ph type="sldNum" sz="quarter" idx="10"/>
          </p:nvPr>
        </p:nvSpPr>
        <p:spPr/>
        <p:txBody>
          <a:bodyPr/>
          <a:lstStyle/>
          <a:p>
            <a:fld id="{B045A02C-DDD2-4446-93CA-9B6F89432ECE}" type="slidenum">
              <a:rPr lang="en-US" smtClean="0"/>
              <a:t>18</a:t>
            </a:fld>
            <a:endParaRPr lang="en-US" dirty="0"/>
          </a:p>
        </p:txBody>
      </p:sp>
    </p:spTree>
    <p:extLst>
      <p:ext uri="{BB962C8B-B14F-4D97-AF65-F5344CB8AC3E}">
        <p14:creationId xmlns:p14="http://schemas.microsoft.com/office/powerpoint/2010/main" val="32076782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t>
            </a:r>
            <a:r>
              <a:rPr lang="en-US" baseline="0" dirty="0" smtClean="0"/>
              <a:t> exists much mythology around homecomings during the Viet Nam war in terms of confrontations with protesters and reports of protestors spitting at returning soldiers. However,  it is clear that more formal community sponsored welcome home events such as those experienced by the WW I and WWII veteran thanking the Viet Nam veterans for their service did not occur until over  a half a century later. </a:t>
            </a:r>
          </a:p>
        </p:txBody>
      </p:sp>
      <p:sp>
        <p:nvSpPr>
          <p:cNvPr id="4" name="Slide Number Placeholder 3"/>
          <p:cNvSpPr>
            <a:spLocks noGrp="1"/>
          </p:cNvSpPr>
          <p:nvPr>
            <p:ph type="sldNum" sz="quarter" idx="10"/>
          </p:nvPr>
        </p:nvSpPr>
        <p:spPr/>
        <p:txBody>
          <a:bodyPr/>
          <a:lstStyle/>
          <a:p>
            <a:fld id="{B045A02C-DDD2-4446-93CA-9B6F89432ECE}" type="slidenum">
              <a:rPr lang="en-US" smtClean="0"/>
              <a:t>19</a:t>
            </a:fld>
            <a:endParaRPr lang="en-US" dirty="0"/>
          </a:p>
        </p:txBody>
      </p:sp>
    </p:spTree>
    <p:extLst>
      <p:ext uri="{BB962C8B-B14F-4D97-AF65-F5344CB8AC3E}">
        <p14:creationId xmlns:p14="http://schemas.microsoft.com/office/powerpoint/2010/main" val="4275215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kern="1200" dirty="0" smtClean="0">
                <a:solidFill>
                  <a:schemeClr val="tx1"/>
                </a:solidFill>
                <a:effectLst/>
                <a:latin typeface="+mn-lt"/>
                <a:ea typeface="+mn-ea"/>
                <a:cs typeface="+mn-cs"/>
              </a:rPr>
              <a:t>Here</a:t>
            </a:r>
            <a:r>
              <a:rPr lang="en-US" sz="2400" kern="1200" baseline="0" dirty="0" smtClean="0">
                <a:solidFill>
                  <a:schemeClr val="tx1"/>
                </a:solidFill>
                <a:effectLst/>
                <a:latin typeface="+mn-lt"/>
                <a:ea typeface="+mn-ea"/>
                <a:cs typeface="+mn-cs"/>
              </a:rPr>
              <a:t> is an overview of the subtopics of this evenings talk. My goal is to summarize the most current psychological research  on each of  these subtopics highlighting studies ISU students and faculty have conducted. </a:t>
            </a:r>
            <a:endParaRPr lang="en-US" sz="2400" kern="1200" dirty="0" smtClean="0">
              <a:solidFill>
                <a:schemeClr val="tx1"/>
              </a:solidFill>
              <a:effectLst/>
              <a:latin typeface="+mn-lt"/>
              <a:ea typeface="+mn-ea"/>
              <a:cs typeface="+mn-cs"/>
            </a:endParaRPr>
          </a:p>
          <a:p>
            <a:endParaRPr lang="en-US" sz="1600" dirty="0"/>
          </a:p>
        </p:txBody>
      </p:sp>
      <p:sp>
        <p:nvSpPr>
          <p:cNvPr id="4" name="Slide Number Placeholder 3"/>
          <p:cNvSpPr>
            <a:spLocks noGrp="1"/>
          </p:cNvSpPr>
          <p:nvPr>
            <p:ph type="sldNum" sz="quarter" idx="10"/>
          </p:nvPr>
        </p:nvSpPr>
        <p:spPr/>
        <p:txBody>
          <a:bodyPr/>
          <a:lstStyle/>
          <a:p>
            <a:fld id="{B045A02C-DDD2-4446-93CA-9B6F89432ECE}" type="slidenum">
              <a:rPr lang="en-US" smtClean="0"/>
              <a:t>2</a:t>
            </a:fld>
            <a:endParaRPr lang="en-US" dirty="0"/>
          </a:p>
        </p:txBody>
      </p:sp>
    </p:spTree>
    <p:extLst>
      <p:ext uri="{BB962C8B-B14F-4D97-AF65-F5344CB8AC3E}">
        <p14:creationId xmlns:p14="http://schemas.microsoft.com/office/powerpoint/2010/main" val="42271360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United States has been involved for </a:t>
            </a:r>
            <a:r>
              <a:rPr lang="en-US" baseline="0" dirty="0" smtClean="0"/>
              <a:t>more than a decade in wars  in Iraq and Afghanistan leading to many good-byes but also thankfully  many homecomings</a:t>
            </a:r>
            <a:endParaRPr lang="en-US" dirty="0"/>
          </a:p>
        </p:txBody>
      </p:sp>
      <p:sp>
        <p:nvSpPr>
          <p:cNvPr id="4" name="Slide Number Placeholder 3"/>
          <p:cNvSpPr>
            <a:spLocks noGrp="1"/>
          </p:cNvSpPr>
          <p:nvPr>
            <p:ph type="sldNum" sz="quarter" idx="10"/>
          </p:nvPr>
        </p:nvSpPr>
        <p:spPr/>
        <p:txBody>
          <a:bodyPr/>
          <a:lstStyle/>
          <a:p>
            <a:fld id="{B045A02C-DDD2-4446-93CA-9B6F89432ECE}" type="slidenum">
              <a:rPr lang="en-US" smtClean="0"/>
              <a:t>20</a:t>
            </a:fld>
            <a:endParaRPr lang="en-US" dirty="0"/>
          </a:p>
        </p:txBody>
      </p:sp>
    </p:spTree>
    <p:extLst>
      <p:ext uri="{BB962C8B-B14F-4D97-AF65-F5344CB8AC3E}">
        <p14:creationId xmlns:p14="http://schemas.microsoft.com/office/powerpoint/2010/main" val="13431398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Due to much different societal</a:t>
            </a:r>
            <a:r>
              <a:rPr lang="en-US" baseline="0" dirty="0" smtClean="0"/>
              <a:t> attitudes towards the all volunteer military </a:t>
            </a:r>
            <a:r>
              <a:rPr lang="en-US" dirty="0" smtClean="0"/>
              <a:t>and supported by social science</a:t>
            </a:r>
            <a:r>
              <a:rPr lang="en-US" baseline="0" dirty="0" smtClean="0"/>
              <a:t> research that suggests that the type of Homecomings provided to our military service members does have implications for successful reintegration</a:t>
            </a:r>
            <a:r>
              <a:rPr lang="en-US" dirty="0" smtClean="0"/>
              <a:t>, </a:t>
            </a:r>
            <a:r>
              <a:rPr lang="en-US" baseline="0" dirty="0" smtClean="0"/>
              <a:t>homecomings have been much different for our veterans of the wars in Iraq and Afghanistan. Here’s a few examples. </a:t>
            </a:r>
          </a:p>
          <a:p>
            <a:endParaRPr lang="en-US" baseline="0" dirty="0" smtClean="0"/>
          </a:p>
          <a:p>
            <a:r>
              <a:rPr lang="en-US" baseline="0" dirty="0" smtClean="0"/>
              <a:t>PLAY VIDEO (4 MINUTES) </a:t>
            </a:r>
          </a:p>
          <a:p>
            <a:endParaRPr lang="en-US" dirty="0"/>
          </a:p>
        </p:txBody>
      </p:sp>
      <p:sp>
        <p:nvSpPr>
          <p:cNvPr id="4" name="Slide Number Placeholder 3"/>
          <p:cNvSpPr>
            <a:spLocks noGrp="1"/>
          </p:cNvSpPr>
          <p:nvPr>
            <p:ph type="sldNum" sz="quarter" idx="10"/>
          </p:nvPr>
        </p:nvSpPr>
        <p:spPr/>
        <p:txBody>
          <a:bodyPr/>
          <a:lstStyle/>
          <a:p>
            <a:fld id="{B045A02C-DDD2-4446-93CA-9B6F89432ECE}" type="slidenum">
              <a:rPr lang="en-US" smtClean="0"/>
              <a:t>21</a:t>
            </a:fld>
            <a:endParaRPr lang="en-US" dirty="0"/>
          </a:p>
        </p:txBody>
      </p:sp>
    </p:spTree>
    <p:extLst>
      <p:ext uri="{BB962C8B-B14F-4D97-AF65-F5344CB8AC3E}">
        <p14:creationId xmlns:p14="http://schemas.microsoft.com/office/powerpoint/2010/main" val="18256926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Those are</a:t>
            </a:r>
            <a:r>
              <a:rPr lang="en-US" baseline="0" dirty="0" smtClean="0"/>
              <a:t> certainly expressions of pure joy!</a:t>
            </a:r>
            <a:endParaRPr lang="en-US" dirty="0"/>
          </a:p>
        </p:txBody>
      </p:sp>
      <p:sp>
        <p:nvSpPr>
          <p:cNvPr id="4" name="Slide Number Placeholder 3"/>
          <p:cNvSpPr>
            <a:spLocks noGrp="1"/>
          </p:cNvSpPr>
          <p:nvPr>
            <p:ph type="sldNum" sz="quarter" idx="10"/>
          </p:nvPr>
        </p:nvSpPr>
        <p:spPr/>
        <p:txBody>
          <a:bodyPr/>
          <a:lstStyle/>
          <a:p>
            <a:fld id="{B045A02C-DDD2-4446-93CA-9B6F89432ECE}" type="slidenum">
              <a:rPr lang="en-US" smtClean="0"/>
              <a:t>22</a:t>
            </a:fld>
            <a:endParaRPr lang="en-US" dirty="0"/>
          </a:p>
        </p:txBody>
      </p:sp>
    </p:spTree>
    <p:extLst>
      <p:ext uri="{BB962C8B-B14F-4D97-AF65-F5344CB8AC3E}">
        <p14:creationId xmlns:p14="http://schemas.microsoft.com/office/powerpoint/2010/main" val="18102781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aseline="0" dirty="0" smtClean="0"/>
              <a:t>SEE ATTACHED-Many soldiers dream of their reunion with their families but m</a:t>
            </a:r>
            <a:r>
              <a:rPr lang="en-US" sz="900" dirty="0" smtClean="0"/>
              <a:t>any common challenges</a:t>
            </a:r>
            <a:r>
              <a:rPr lang="en-US" sz="900" baseline="0" dirty="0" smtClean="0"/>
              <a:t> await our veterans after the Homecoming event depicted in the videos.  Important to normalize these challenges. Research has identified four areas of challenge:</a:t>
            </a:r>
          </a:p>
          <a:p>
            <a:endParaRPr lang="en-US" sz="900" b="1" dirty="0" smtClean="0"/>
          </a:p>
          <a:p>
            <a:r>
              <a:rPr lang="en-US" sz="900" b="1" dirty="0" smtClean="0"/>
              <a:t>1. Family Issues</a:t>
            </a:r>
            <a:r>
              <a:rPr lang="en-US" sz="900" dirty="0" smtClean="0"/>
              <a:t>-e.g., establishing new routines when return</a:t>
            </a:r>
            <a:r>
              <a:rPr lang="en-US" sz="900" baseline="0" dirty="0" smtClean="0"/>
              <a:t> from war that have gone through considerable change since the departure of the service member, reestablishing communication (may feel like strangers)  with family members including children which may have a particularly difficult time having the service member reintegrated into routines as they may have changed significantly in the time the service member was deployed.</a:t>
            </a:r>
            <a:endParaRPr lang="en-US" sz="900" dirty="0" smtClean="0"/>
          </a:p>
          <a:p>
            <a:r>
              <a:rPr lang="en-US" sz="900" b="1" dirty="0" smtClean="0"/>
              <a:t>2. Job and work issues</a:t>
            </a:r>
            <a:r>
              <a:rPr lang="en-US" sz="900" dirty="0" smtClean="0"/>
              <a:t>-readjusting</a:t>
            </a:r>
            <a:r>
              <a:rPr lang="en-US" sz="900" baseline="0" dirty="0" smtClean="0"/>
              <a:t> back into civilian employment-in war a soldier may have been responsible for millions of dollars worth of equipment-in civilian job may have much less responsibility</a:t>
            </a:r>
            <a:endParaRPr lang="en-US" sz="900" dirty="0" smtClean="0"/>
          </a:p>
          <a:p>
            <a:r>
              <a:rPr lang="en-US" sz="900" b="1" dirty="0" smtClean="0"/>
              <a:t>3. Personal reactions </a:t>
            </a:r>
            <a:r>
              <a:rPr lang="en-US" sz="900" dirty="0" smtClean="0"/>
              <a:t>(feeling like oneself again)-typical</a:t>
            </a:r>
            <a:r>
              <a:rPr lang="en-US" sz="900" baseline="0" dirty="0" smtClean="0"/>
              <a:t> reactions may include physical symptoms such as trouble sleeping, upset stomach, headaches, sweating, rapid heartbeat or breathing, feelings of numbness or inability to feel happy, along with mental or emotional symptoms like nightmares, flashbacks, and memories, nervousness, fear, begin easily upset, feelings of rejection, guilt and anger. Upon arrival home feel somewhat out of place, alienated, or have an overall feeling of things being strange. Females tend to feel more anxiety and males more anger. Many veterans report have problems with loud noises or surprises during the first few weeks since they are reminders of the noises of combat. May be problems with driving, as a soldier returning from our recent conflicts  may still be looking for suicide bombers or IEDs. In previous wars before jet travel would have time to “decompress and wind down on the return home as they traveled by ship. Currently, soldiers may be home within one or two days after leaving the combat area leaving little time to readjust and prepare for civilian life. Many service members experience these reactions but if after several months the soldier is still not adjusting well and is impacting family relationships, school or work, may be PTSD</a:t>
            </a:r>
            <a:endParaRPr lang="en-US" sz="900" dirty="0" smtClean="0"/>
          </a:p>
          <a:p>
            <a:r>
              <a:rPr lang="en-US" sz="900" b="1" dirty="0" smtClean="0"/>
              <a:t>4. Being</a:t>
            </a:r>
            <a:r>
              <a:rPr lang="en-US" sz="900" b="1" baseline="0" dirty="0" smtClean="0"/>
              <a:t> able to adjust back to routines </a:t>
            </a:r>
            <a:r>
              <a:rPr lang="en-US" sz="900" baseline="0" dirty="0" smtClean="0"/>
              <a:t>(during deployment have to make few decisions about daily activities did not have to make decisions about -what to eat, what to wear, doing their own laundry, </a:t>
            </a:r>
            <a:endParaRPr lang="en-US" sz="900" dirty="0" smtClean="0"/>
          </a:p>
          <a:p>
            <a:r>
              <a:rPr lang="en-US" sz="900" baseline="0" dirty="0" smtClean="0"/>
              <a:t>It is important to normalize these challenges as they occur for all soldiers returning from war and monitor if still not adjusting after several months may represent symptoms of PTSD.</a:t>
            </a:r>
          </a:p>
          <a:p>
            <a:r>
              <a:rPr lang="en-US" sz="900" baseline="0" dirty="0" smtClean="0"/>
              <a:t>Impact depending on a number of variables including degree of combat exposure, cumulative length of deployments, and financial stress.</a:t>
            </a:r>
          </a:p>
          <a:p>
            <a:endParaRPr lang="en-US" baseline="0" dirty="0" smtClean="0"/>
          </a:p>
        </p:txBody>
      </p:sp>
      <p:sp>
        <p:nvSpPr>
          <p:cNvPr id="4" name="Slide Number Placeholder 3"/>
          <p:cNvSpPr>
            <a:spLocks noGrp="1"/>
          </p:cNvSpPr>
          <p:nvPr>
            <p:ph type="sldNum" sz="quarter" idx="10"/>
          </p:nvPr>
        </p:nvSpPr>
        <p:spPr/>
        <p:txBody>
          <a:bodyPr/>
          <a:lstStyle/>
          <a:p>
            <a:fld id="{B045A02C-DDD2-4446-93CA-9B6F89432ECE}" type="slidenum">
              <a:rPr lang="en-US" smtClean="0"/>
              <a:t>23</a:t>
            </a:fld>
            <a:endParaRPr lang="en-US" dirty="0"/>
          </a:p>
        </p:txBody>
      </p:sp>
    </p:spTree>
    <p:extLst>
      <p:ext uri="{BB962C8B-B14F-4D97-AF65-F5344CB8AC3E}">
        <p14:creationId xmlns:p14="http://schemas.microsoft.com/office/powerpoint/2010/main" val="12065353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We have</a:t>
            </a:r>
            <a:r>
              <a:rPr lang="en-US" sz="1600" baseline="0" dirty="0" smtClean="0"/>
              <a:t> discussed a number of common challenges associated with the reintegration phase of deployment.  Here are some soldiers talking about them in their own words. </a:t>
            </a:r>
            <a:endParaRPr lang="en-US" sz="1600" dirty="0"/>
          </a:p>
        </p:txBody>
      </p:sp>
      <p:sp>
        <p:nvSpPr>
          <p:cNvPr id="4" name="Slide Number Placeholder 3"/>
          <p:cNvSpPr>
            <a:spLocks noGrp="1"/>
          </p:cNvSpPr>
          <p:nvPr>
            <p:ph type="sldNum" sz="quarter" idx="10"/>
          </p:nvPr>
        </p:nvSpPr>
        <p:spPr/>
        <p:txBody>
          <a:bodyPr/>
          <a:lstStyle/>
          <a:p>
            <a:fld id="{B045A02C-DDD2-4446-93CA-9B6F89432ECE}" type="slidenum">
              <a:rPr lang="en-US" smtClean="0"/>
              <a:t>24</a:t>
            </a:fld>
            <a:endParaRPr lang="en-US" dirty="0"/>
          </a:p>
        </p:txBody>
      </p:sp>
    </p:spTree>
    <p:extLst>
      <p:ext uri="{BB962C8B-B14F-4D97-AF65-F5344CB8AC3E}">
        <p14:creationId xmlns:p14="http://schemas.microsoft.com/office/powerpoint/2010/main" val="14010421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smtClean="0">
                <a:solidFill>
                  <a:schemeClr val="tx1"/>
                </a:solidFill>
                <a:effectLst/>
                <a:latin typeface="+mn-lt"/>
                <a:ea typeface="+mn-ea"/>
                <a:cs typeface="+mn-cs"/>
              </a:rPr>
              <a:t>SEE ATTACHED---ALTHOUGH MOST SOLDIERS MAKE A SATISFACTORY ADJUSTMENT AFTER THEY</a:t>
            </a:r>
            <a:r>
              <a:rPr lang="en-US" sz="1000" kern="1200" baseline="0" dirty="0" smtClean="0">
                <a:solidFill>
                  <a:schemeClr val="tx1"/>
                </a:solidFill>
                <a:effectLst/>
                <a:latin typeface="+mn-lt"/>
                <a:ea typeface="+mn-ea"/>
                <a:cs typeface="+mn-cs"/>
              </a:rPr>
              <a:t> </a:t>
            </a:r>
            <a:r>
              <a:rPr lang="en-US" sz="1000" kern="1200" dirty="0" smtClean="0">
                <a:solidFill>
                  <a:schemeClr val="tx1"/>
                </a:solidFill>
                <a:effectLst/>
                <a:latin typeface="+mn-lt"/>
                <a:ea typeface="+mn-ea"/>
                <a:cs typeface="+mn-cs"/>
              </a:rPr>
              <a:t>RETURN</a:t>
            </a:r>
            <a:r>
              <a:rPr lang="en-US" sz="1000" kern="1200" baseline="0" dirty="0" smtClean="0">
                <a:solidFill>
                  <a:schemeClr val="tx1"/>
                </a:solidFill>
                <a:effectLst/>
                <a:latin typeface="+mn-lt"/>
                <a:ea typeface="+mn-ea"/>
                <a:cs typeface="+mn-cs"/>
              </a:rPr>
              <a:t> HOME COMBAT</a:t>
            </a:r>
            <a:r>
              <a:rPr lang="en-US" sz="1000" kern="1200" dirty="0" smtClean="0">
                <a:solidFill>
                  <a:schemeClr val="tx1"/>
                </a:solidFill>
                <a:effectLst/>
                <a:latin typeface="+mn-lt"/>
                <a:ea typeface="+mn-ea"/>
                <a:cs typeface="+mn-cs"/>
              </a:rPr>
              <a:t> STRESSES LEAD TO SIGNIFICANT MENTAL HEALTH CHALLENGES</a:t>
            </a:r>
            <a:r>
              <a:rPr lang="en-US" sz="1000" kern="1200" baseline="0" dirty="0" smtClean="0">
                <a:solidFill>
                  <a:schemeClr val="tx1"/>
                </a:solidFill>
                <a:effectLst/>
                <a:latin typeface="+mn-lt"/>
                <a:ea typeface="+mn-ea"/>
                <a:cs typeface="+mn-cs"/>
              </a:rPr>
              <a:t> FOR MANY. Almost 1 million troops had at least one mental health problem since 2000 and 13-20% of the 2.6 million military personnel serving in Iraq and Afghanistan have had symptoms of PTSD. </a:t>
            </a:r>
          </a:p>
          <a:p>
            <a:endParaRPr lang="en-US" sz="1000" kern="1200" baseline="0" dirty="0" smtClean="0">
              <a:solidFill>
                <a:schemeClr val="tx1"/>
              </a:solidFill>
              <a:effectLst/>
              <a:latin typeface="+mn-lt"/>
              <a:ea typeface="+mn-ea"/>
              <a:cs typeface="+mn-cs"/>
            </a:endParaRPr>
          </a:p>
          <a:p>
            <a:r>
              <a:rPr lang="en-US" sz="1000" kern="1200" baseline="0" dirty="0" smtClean="0">
                <a:solidFill>
                  <a:schemeClr val="tx1"/>
                </a:solidFill>
                <a:effectLst/>
                <a:latin typeface="+mn-lt"/>
                <a:ea typeface="+mn-ea"/>
                <a:cs typeface="+mn-cs"/>
              </a:rPr>
              <a:t> </a:t>
            </a:r>
            <a:r>
              <a:rPr lang="en-US" sz="1000" kern="1200" dirty="0" smtClean="0">
                <a:solidFill>
                  <a:schemeClr val="tx1"/>
                </a:solidFill>
                <a:effectLst/>
                <a:latin typeface="+mn-lt"/>
                <a:ea typeface="+mn-ea"/>
                <a:cs typeface="+mn-cs"/>
              </a:rPr>
              <a:t>Research has found soldiers from the reserve and National Guard experience a disproportionate burden of mental health symptoms following their return from recent conflicts, faring</a:t>
            </a:r>
            <a:r>
              <a:rPr lang="en-US" sz="1000" kern="1200" baseline="0" dirty="0" smtClean="0">
                <a:solidFill>
                  <a:schemeClr val="tx1"/>
                </a:solidFill>
                <a:effectLst/>
                <a:latin typeface="+mn-lt"/>
                <a:ea typeface="+mn-ea"/>
                <a:cs typeface="+mn-cs"/>
              </a:rPr>
              <a:t> </a:t>
            </a:r>
            <a:r>
              <a:rPr lang="en-US" sz="1000" kern="1200" dirty="0" smtClean="0">
                <a:solidFill>
                  <a:schemeClr val="tx1"/>
                </a:solidFill>
                <a:effectLst/>
                <a:latin typeface="+mn-lt"/>
                <a:ea typeface="+mn-ea"/>
                <a:cs typeface="+mn-cs"/>
              </a:rPr>
              <a:t>significantly worse than active component soldiers. Up to 42% report mental health issues suggesting a need for further evaluation by three months following their return. PTSD is particularly devastating because veterans will often times self-medicate with drugs and or alcohol to alleviate the symptoms of PTSD. Research suggests that 64-84% of veterans with PTSD will also suffer from life-long alcohol abuse disorders. </a:t>
            </a:r>
          </a:p>
          <a:p>
            <a:r>
              <a:rPr lang="en-US" sz="1000" kern="1200" dirty="0" smtClean="0">
                <a:solidFill>
                  <a:schemeClr val="tx1"/>
                </a:solidFill>
                <a:effectLst/>
                <a:latin typeface="+mn-lt"/>
                <a:ea typeface="+mn-ea"/>
                <a:cs typeface="+mn-cs"/>
              </a:rPr>
              <a:t>Veterans suffering from PTSD which include</a:t>
            </a:r>
            <a:r>
              <a:rPr lang="en-US" sz="1000" kern="1200" baseline="0" dirty="0" smtClean="0">
                <a:solidFill>
                  <a:schemeClr val="tx1"/>
                </a:solidFill>
                <a:effectLst/>
                <a:latin typeface="+mn-lt"/>
                <a:ea typeface="+mn-ea"/>
                <a:cs typeface="+mn-cs"/>
              </a:rPr>
              <a:t> more chronic</a:t>
            </a:r>
            <a:r>
              <a:rPr lang="en-US" sz="1000" kern="1200" dirty="0" smtClean="0">
                <a:solidFill>
                  <a:schemeClr val="tx1"/>
                </a:solidFill>
                <a:effectLst/>
                <a:latin typeface="+mn-lt"/>
                <a:ea typeface="+mn-ea"/>
                <a:cs typeface="+mn-cs"/>
              </a:rPr>
              <a:t> flashbacks,</a:t>
            </a:r>
            <a:r>
              <a:rPr lang="en-US" sz="1000" kern="1200" baseline="0" dirty="0" smtClean="0">
                <a:solidFill>
                  <a:schemeClr val="tx1"/>
                </a:solidFill>
                <a:effectLst/>
                <a:latin typeface="+mn-lt"/>
                <a:ea typeface="+mn-ea"/>
                <a:cs typeface="+mn-cs"/>
              </a:rPr>
              <a:t> nightmares, increased arousal such as feeling on-guard or startling easily and lead to problems in functioning in the family, school, and/or work settings  </a:t>
            </a:r>
            <a:r>
              <a:rPr lang="en-US" sz="1000" kern="1200" dirty="0" smtClean="0">
                <a:solidFill>
                  <a:schemeClr val="tx1"/>
                </a:solidFill>
                <a:effectLst/>
                <a:latin typeface="+mn-lt"/>
                <a:ea typeface="+mn-ea"/>
                <a:cs typeface="+mn-cs"/>
              </a:rPr>
              <a:t>also experience significantly higher rates of marital and familial problems, which often come in the form of domestic violence and child abuse than those without PTSD.  These elevated levels of behavioral problems</a:t>
            </a:r>
            <a:r>
              <a:rPr lang="en-US" sz="1000" kern="1200" baseline="0" dirty="0" smtClean="0">
                <a:solidFill>
                  <a:schemeClr val="tx1"/>
                </a:solidFill>
                <a:effectLst/>
                <a:latin typeface="+mn-lt"/>
                <a:ea typeface="+mn-ea"/>
                <a:cs typeface="+mn-cs"/>
              </a:rPr>
              <a:t> are</a:t>
            </a:r>
            <a:r>
              <a:rPr lang="en-US" sz="1000" kern="1200" dirty="0" smtClean="0">
                <a:solidFill>
                  <a:schemeClr val="tx1"/>
                </a:solidFill>
                <a:effectLst/>
                <a:latin typeface="+mn-lt"/>
                <a:ea typeface="+mn-ea"/>
                <a:cs typeface="+mn-cs"/>
              </a:rPr>
              <a:t> similar to what we saw with Vietnam veterans.</a:t>
            </a:r>
            <a:r>
              <a:rPr lang="en-US" sz="1000" kern="1200" baseline="0" dirty="0" smtClean="0">
                <a:solidFill>
                  <a:schemeClr val="tx1"/>
                </a:solidFill>
                <a:effectLst/>
                <a:latin typeface="+mn-lt"/>
                <a:ea typeface="+mn-ea"/>
                <a:cs typeface="+mn-cs"/>
              </a:rPr>
              <a:t> Mental health challenges also </a:t>
            </a:r>
            <a:r>
              <a:rPr lang="en-US" sz="1000" kern="1200" dirty="0" smtClean="0">
                <a:solidFill>
                  <a:schemeClr val="tx1"/>
                </a:solidFill>
                <a:effectLst/>
                <a:latin typeface="+mn-lt"/>
                <a:ea typeface="+mn-ea"/>
                <a:cs typeface="+mn-cs"/>
              </a:rPr>
              <a:t> include mood disturbances</a:t>
            </a:r>
            <a:r>
              <a:rPr lang="en-US" sz="1000" kern="1200" baseline="0" dirty="0" smtClean="0">
                <a:solidFill>
                  <a:schemeClr val="tx1"/>
                </a:solidFill>
                <a:effectLst/>
                <a:latin typeface="+mn-lt"/>
                <a:ea typeface="+mn-ea"/>
                <a:cs typeface="+mn-cs"/>
              </a:rPr>
              <a:t> and various forms of</a:t>
            </a:r>
            <a:r>
              <a:rPr lang="en-US" sz="1000" kern="1200" dirty="0" smtClean="0">
                <a:solidFill>
                  <a:schemeClr val="tx1"/>
                </a:solidFill>
                <a:effectLst/>
                <a:latin typeface="+mn-lt"/>
                <a:ea typeface="+mn-ea"/>
                <a:cs typeface="+mn-cs"/>
              </a:rPr>
              <a:t> anxiety. These veterans  do not typically access care. </a:t>
            </a:r>
          </a:p>
          <a:p>
            <a:r>
              <a:rPr lang="en-US" sz="1000" kern="1200" dirty="0" smtClean="0">
                <a:solidFill>
                  <a:schemeClr val="tx1"/>
                </a:solidFill>
                <a:effectLst/>
                <a:latin typeface="+mn-lt"/>
                <a:ea typeface="+mn-ea"/>
                <a:cs typeface="+mn-cs"/>
              </a:rPr>
              <a:t>Potentially because of high symptom levels and inadequate treatment, suicide rates have increased among soldiers and now surpass those in the general population. In fact, currently soldiers are experiencing the highest suicide rate in 26 years of the Medical Department of the Army’s record keeping, and surpass age and gender adjusted rates in the US.</a:t>
            </a:r>
          </a:p>
          <a:p>
            <a:r>
              <a:rPr lang="en-US" sz="1000" kern="1200" dirty="0" smtClean="0">
                <a:solidFill>
                  <a:schemeClr val="tx1"/>
                </a:solidFill>
                <a:effectLst/>
                <a:latin typeface="+mn-lt"/>
                <a:ea typeface="+mn-ea"/>
                <a:cs typeface="+mn-cs"/>
              </a:rPr>
              <a:t> National Guard soldiers have unique circumstances that make the post-deployment period higher risk for emerging</a:t>
            </a:r>
            <a:r>
              <a:rPr lang="en-US" sz="1000" kern="1200" baseline="0" dirty="0" smtClean="0">
                <a:solidFill>
                  <a:schemeClr val="tx1"/>
                </a:solidFill>
                <a:effectLst/>
                <a:latin typeface="+mn-lt"/>
                <a:ea typeface="+mn-ea"/>
                <a:cs typeface="+mn-cs"/>
              </a:rPr>
              <a:t> </a:t>
            </a:r>
            <a:r>
              <a:rPr lang="en-US" sz="1000" kern="1200" dirty="0" smtClean="0">
                <a:solidFill>
                  <a:schemeClr val="tx1"/>
                </a:solidFill>
                <a:effectLst/>
                <a:latin typeface="+mn-lt"/>
                <a:ea typeface="+mn-ea"/>
                <a:cs typeface="+mn-cs"/>
              </a:rPr>
              <a:t>mental health issues. They are not stationed on military bases and have fewer built-in social supports, such as easy access to peers, chaplains, family support programs, and military health services. Instead, deactivated National Guard soldiers are dispersed throughout their home states and must rapidly reintegrate back into their civilian communities and jobs. Similar to World War II veterans, </a:t>
            </a:r>
          </a:p>
          <a:p>
            <a:r>
              <a:rPr lang="en-US" sz="1000" kern="1200" dirty="0" smtClean="0">
                <a:solidFill>
                  <a:schemeClr val="tx1"/>
                </a:solidFill>
                <a:effectLst/>
                <a:latin typeface="+mn-lt"/>
                <a:ea typeface="+mn-ea"/>
                <a:cs typeface="+mn-cs"/>
              </a:rPr>
              <a:t>greater</a:t>
            </a:r>
            <a:r>
              <a:rPr lang="en-US" sz="1000" kern="1200" baseline="0" dirty="0" smtClean="0">
                <a:solidFill>
                  <a:schemeClr val="tx1"/>
                </a:solidFill>
                <a:effectLst/>
                <a:latin typeface="+mn-lt"/>
                <a:ea typeface="+mn-ea"/>
                <a:cs typeface="+mn-cs"/>
              </a:rPr>
              <a:t> risk is associated with more combat exposure but also more cumulative length of  deployments and financial problems.  </a:t>
            </a:r>
            <a:endParaRPr lang="en-US"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 </a:t>
            </a:r>
          </a:p>
          <a:p>
            <a:r>
              <a:rPr lang="en-US" sz="10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B045A02C-DDD2-4446-93CA-9B6F89432ECE}" type="slidenum">
              <a:rPr lang="en-US" smtClean="0"/>
              <a:t>25</a:t>
            </a:fld>
            <a:endParaRPr lang="en-US" dirty="0"/>
          </a:p>
        </p:txBody>
      </p:sp>
    </p:spTree>
    <p:extLst>
      <p:ext uri="{BB962C8B-B14F-4D97-AF65-F5344CB8AC3E}">
        <p14:creationId xmlns:p14="http://schemas.microsoft.com/office/powerpoint/2010/main" val="25819277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7" algn="l">
              <a:buFontTx/>
              <a:buNone/>
            </a:pPr>
            <a:r>
              <a:rPr lang="en-US" sz="1000" baseline="0" dirty="0" smtClean="0"/>
              <a:t>As a school psychologist, I am particularly interested in the impact of deployment on children. These children say more hellos and good byes than non-military children  and have a lot of practice with SKYPE</a:t>
            </a:r>
          </a:p>
          <a:p>
            <a:pPr algn="l">
              <a:buFontTx/>
              <a:buNone/>
            </a:pPr>
            <a:endParaRPr lang="en-US" sz="1000" baseline="0" dirty="0" smtClean="0"/>
          </a:p>
          <a:p>
            <a:pPr>
              <a:buFontTx/>
              <a:buChar char="-"/>
            </a:pPr>
            <a:r>
              <a:rPr lang="en-US" sz="1000" b="1" dirty="0" smtClean="0"/>
              <a:t>What does the research tell us </a:t>
            </a:r>
            <a:r>
              <a:rPr lang="en-US" sz="1000" b="1" baseline="0" dirty="0" smtClean="0"/>
              <a:t> they worry about? </a:t>
            </a:r>
            <a:r>
              <a:rPr lang="en-US" sz="1000" baseline="0" dirty="0" smtClean="0"/>
              <a:t>They w</a:t>
            </a:r>
            <a:r>
              <a:rPr lang="en-US" sz="1000" dirty="0" smtClean="0"/>
              <a:t>orry about possible geographic</a:t>
            </a:r>
            <a:r>
              <a:rPr lang="en-US" sz="1000" baseline="0" dirty="0" smtClean="0"/>
              <a:t> relocation (particularly children of National Guard/Reservist  where left-behind parent may move to be closer to family), </a:t>
            </a:r>
            <a:r>
              <a:rPr lang="en-US" sz="1000" dirty="0" smtClean="0"/>
              <a:t>safety of their parent- parental injury</a:t>
            </a:r>
            <a:r>
              <a:rPr lang="en-US" sz="1000" baseline="0" dirty="0" smtClean="0"/>
              <a:t> or death, </a:t>
            </a:r>
            <a:r>
              <a:rPr lang="en-US" sz="1000" dirty="0" smtClean="0"/>
              <a:t>about family</a:t>
            </a:r>
            <a:r>
              <a:rPr lang="en-US" sz="1000" baseline="0" dirty="0" smtClean="0"/>
              <a:t> restructuring  and  how the renegotiation of roles and fitting the deployed parent back into the routine will impact them, financial limitations,  they worry about their parents getting along, and next deployment.</a:t>
            </a:r>
            <a:endParaRPr lang="en-US" sz="1000" dirty="0" smtClean="0"/>
          </a:p>
          <a:p>
            <a:pPr>
              <a:buFontTx/>
              <a:buChar char="-"/>
            </a:pPr>
            <a:endParaRPr lang="en-US" sz="1000" dirty="0" smtClean="0"/>
          </a:p>
          <a:p>
            <a:pPr>
              <a:buFontTx/>
              <a:buChar char="-"/>
            </a:pPr>
            <a:r>
              <a:rPr lang="en-US" sz="1000" dirty="0" smtClean="0"/>
              <a:t>Difficulty finding support outside of the the home as they feel their situation cannot be understood by those in non-military</a:t>
            </a:r>
            <a:r>
              <a:rPr lang="en-US" sz="1000" baseline="0" dirty="0" smtClean="0"/>
              <a:t> families</a:t>
            </a:r>
            <a:endParaRPr lang="en-US" sz="1000" dirty="0" smtClean="0"/>
          </a:p>
          <a:p>
            <a:pPr>
              <a:buFontTx/>
              <a:buNone/>
            </a:pPr>
            <a:endParaRPr lang="en-US" sz="1000" dirty="0" smtClean="0"/>
          </a:p>
        </p:txBody>
      </p:sp>
      <p:sp>
        <p:nvSpPr>
          <p:cNvPr id="4" name="Slide Number Placeholder 3"/>
          <p:cNvSpPr>
            <a:spLocks noGrp="1"/>
          </p:cNvSpPr>
          <p:nvPr>
            <p:ph type="sldNum" sz="quarter" idx="10"/>
          </p:nvPr>
        </p:nvSpPr>
        <p:spPr/>
        <p:txBody>
          <a:bodyPr/>
          <a:lstStyle/>
          <a:p>
            <a:fld id="{B045A02C-DDD2-4446-93CA-9B6F89432ECE}" type="slidenum">
              <a:rPr lang="en-US" smtClean="0"/>
              <a:t>26</a:t>
            </a:fld>
            <a:endParaRPr lang="en-US" dirty="0"/>
          </a:p>
        </p:txBody>
      </p:sp>
    </p:spTree>
    <p:extLst>
      <p:ext uri="{BB962C8B-B14F-4D97-AF65-F5344CB8AC3E}">
        <p14:creationId xmlns:p14="http://schemas.microsoft.com/office/powerpoint/2010/main" val="18549048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number of studies have investigated the impact of parental deployment on children’s adjustment  grouped into four areas—</a:t>
            </a:r>
          </a:p>
          <a:p>
            <a:endParaRPr lang="en-US" baseline="0" dirty="0" smtClean="0"/>
          </a:p>
          <a:p>
            <a:r>
              <a:rPr lang="en-US" baseline="0" dirty="0" smtClean="0"/>
              <a:t>-internalizing symptoms (such as depression, withdrawal, sleeping and eating problems)</a:t>
            </a:r>
          </a:p>
          <a:p>
            <a:endParaRPr lang="en-US" baseline="0" dirty="0" smtClean="0"/>
          </a:p>
          <a:p>
            <a:r>
              <a:rPr lang="en-US" baseline="0" dirty="0" smtClean="0"/>
              <a:t>externalizing symptoms (such as oppositional behavior, aggression, rule breaking)</a:t>
            </a:r>
          </a:p>
          <a:p>
            <a:endParaRPr lang="en-US" baseline="0" dirty="0" smtClean="0"/>
          </a:p>
          <a:p>
            <a:r>
              <a:rPr lang="en-US" baseline="0" dirty="0" smtClean="0"/>
              <a:t>academic adjustment (such as attention problems or decreased academic engaged time, lowered grades and achievement test scores, homework completion)</a:t>
            </a:r>
          </a:p>
          <a:p>
            <a:endParaRPr lang="en-US" baseline="0" dirty="0" smtClean="0"/>
          </a:p>
          <a:p>
            <a:r>
              <a:rPr lang="en-US" baseline="0" dirty="0" smtClean="0"/>
              <a:t>Peer conflicts (females and adolescents)</a:t>
            </a:r>
          </a:p>
        </p:txBody>
      </p:sp>
      <p:sp>
        <p:nvSpPr>
          <p:cNvPr id="4" name="Slide Number Placeholder 3"/>
          <p:cNvSpPr>
            <a:spLocks noGrp="1"/>
          </p:cNvSpPr>
          <p:nvPr>
            <p:ph type="sldNum" sz="quarter" idx="10"/>
          </p:nvPr>
        </p:nvSpPr>
        <p:spPr/>
        <p:txBody>
          <a:bodyPr/>
          <a:lstStyle/>
          <a:p>
            <a:fld id="{B045A02C-DDD2-4446-93CA-9B6F89432ECE}" type="slidenum">
              <a:rPr lang="en-US" smtClean="0"/>
              <a:t>27</a:t>
            </a:fld>
            <a:endParaRPr lang="en-US" dirty="0"/>
          </a:p>
        </p:txBody>
      </p:sp>
    </p:spTree>
    <p:extLst>
      <p:ext uri="{BB962C8B-B14F-4D97-AF65-F5344CB8AC3E}">
        <p14:creationId xmlns:p14="http://schemas.microsoft.com/office/powerpoint/2010/main" val="18549048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Findings Related to Child Adjustment and Parent Deployment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Reviewing studies on military children over time-peacetime, Viet Nam War, Iraq, and Afghanistan, found that mental health issues have become more prevalent for children whose parents are deployed to Iraq and Afghanistan. In fact, Pre-Iraq and Afghanistan mental health disorder prevalence rates were lower than civilian children.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There is a relationship between the prevalence of adjustment problems among military children including academic, social-emotional, and psychological and prolonged and frequent deployments to war zones as compared to children whose parents never went to war.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What are predictors of negative psychological and behavioral health outcomes among military children? The anticipation of a parent being deployed to a war zone, parental separation, frequent moves, </a:t>
            </a:r>
            <a:r>
              <a:rPr lang="en-US" sz="1200" b="1" kern="1200" dirty="0" smtClean="0">
                <a:solidFill>
                  <a:schemeClr val="tx1"/>
                </a:solidFill>
                <a:effectLst/>
                <a:latin typeface="+mn-lt"/>
                <a:ea typeface="+mn-ea"/>
                <a:cs typeface="+mn-cs"/>
              </a:rPr>
              <a:t>the stress level and coping ability of the left-behind parent who now has to raise their children alone and be the sole manager of household responsibilities,</a:t>
            </a:r>
            <a:r>
              <a:rPr lang="en-US" sz="1200" kern="1200" dirty="0" smtClean="0">
                <a:solidFill>
                  <a:schemeClr val="tx1"/>
                </a:solidFill>
                <a:effectLst/>
                <a:latin typeface="+mn-lt"/>
                <a:ea typeface="+mn-ea"/>
                <a:cs typeface="+mn-cs"/>
              </a:rPr>
              <a:t> represent major factors.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Stress and anxiety of the left-behind parent can be transferred to the child when the remaining parent shares developmentally inappropriate information with the child or his or her own grief, loss, or fear of spousal injury to death.</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Military children can also experience what is referred to as </a:t>
            </a:r>
            <a:r>
              <a:rPr lang="en-US" sz="1200" b="1" kern="1200" dirty="0" smtClean="0">
                <a:solidFill>
                  <a:schemeClr val="tx1"/>
                </a:solidFill>
                <a:effectLst/>
                <a:latin typeface="+mn-lt"/>
                <a:ea typeface="+mn-ea"/>
                <a:cs typeface="+mn-cs"/>
              </a:rPr>
              <a:t>second traumatization in which the returning veteran transfers personal war related trauma to their children</a:t>
            </a:r>
            <a:r>
              <a:rPr lang="en-US" sz="1200" kern="1200" dirty="0" smtClean="0">
                <a:solidFill>
                  <a:schemeClr val="tx1"/>
                </a:solidFill>
                <a:effectLst/>
                <a:latin typeface="+mn-lt"/>
                <a:ea typeface="+mn-ea"/>
                <a:cs typeface="+mn-cs"/>
              </a:rPr>
              <a:t> through for example obsessive retelling of war stories or expressions of guilt for being agents of war violence. Children may internalize frightening experiences of war far removed from their own realities in an effort to identify with the traumatized parent. </a:t>
            </a:r>
          </a:p>
          <a:p>
            <a:endParaRPr lang="en-US" baseline="0" dirty="0" smtClean="0"/>
          </a:p>
        </p:txBody>
      </p:sp>
      <p:sp>
        <p:nvSpPr>
          <p:cNvPr id="4" name="Slide Number Placeholder 3"/>
          <p:cNvSpPr>
            <a:spLocks noGrp="1"/>
          </p:cNvSpPr>
          <p:nvPr>
            <p:ph type="sldNum" sz="quarter" idx="10"/>
          </p:nvPr>
        </p:nvSpPr>
        <p:spPr/>
        <p:txBody>
          <a:bodyPr/>
          <a:lstStyle/>
          <a:p>
            <a:fld id="{B045A02C-DDD2-4446-93CA-9B6F89432ECE}" type="slidenum">
              <a:rPr lang="en-US" smtClean="0"/>
              <a:t>28</a:t>
            </a:fld>
            <a:endParaRPr lang="en-US" dirty="0"/>
          </a:p>
        </p:txBody>
      </p:sp>
    </p:spTree>
    <p:extLst>
      <p:ext uri="{BB962C8B-B14F-4D97-AF65-F5344CB8AC3E}">
        <p14:creationId xmlns:p14="http://schemas.microsoft.com/office/powerpoint/2010/main" val="18549048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Many military children cope effectively we need to investigate what factors contribute to  these children being more resilient-Some research suggests these are protective factors- -family cohesiveness,, length of time in residence, stable parental employment, financial stability and fewer depressive symptoms of the parent left-behind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Degree of Social support from family, friends, neighbors, and school personnel</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Perceive deployed parent as a “hero”</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Schools can be viewed as a “stable place or sanctuary for students”. Not a lot of literature on the role of the school-need more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Jake </a:t>
            </a:r>
            <a:r>
              <a:rPr lang="en-US" baseline="0" dirty="0" err="1" smtClean="0"/>
              <a:t>Linnel</a:t>
            </a:r>
            <a:r>
              <a:rPr lang="en-US" baseline="0" dirty="0" smtClean="0"/>
              <a:t>, doctoral student in school psychology, is currently conducting his dissertation  study on  looking at the role of the school as a protective factor deployment. </a:t>
            </a:r>
          </a:p>
          <a:p>
            <a:endParaRPr lang="en-US" baseline="0" dirty="0" smtClean="0"/>
          </a:p>
        </p:txBody>
      </p:sp>
      <p:sp>
        <p:nvSpPr>
          <p:cNvPr id="4" name="Slide Number Placeholder 3"/>
          <p:cNvSpPr>
            <a:spLocks noGrp="1"/>
          </p:cNvSpPr>
          <p:nvPr>
            <p:ph type="sldNum" sz="quarter" idx="10"/>
          </p:nvPr>
        </p:nvSpPr>
        <p:spPr/>
        <p:txBody>
          <a:bodyPr/>
          <a:lstStyle/>
          <a:p>
            <a:fld id="{B045A02C-DDD2-4446-93CA-9B6F89432ECE}" type="slidenum">
              <a:rPr lang="en-US" smtClean="0"/>
              <a:t>29</a:t>
            </a:fld>
            <a:endParaRPr lang="en-US" dirty="0"/>
          </a:p>
        </p:txBody>
      </p:sp>
    </p:spTree>
    <p:extLst>
      <p:ext uri="{BB962C8B-B14F-4D97-AF65-F5344CB8AC3E}">
        <p14:creationId xmlns:p14="http://schemas.microsoft.com/office/powerpoint/2010/main" val="1854904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outset I would like</a:t>
            </a:r>
            <a:r>
              <a:rPr lang="en-US" baseline="0" dirty="0" smtClean="0"/>
              <a:t> to recognize our National Guard Collaborators several of who are here this evening. Ask to please stand and be recognized. </a:t>
            </a:r>
          </a:p>
          <a:p>
            <a:endParaRPr lang="en-US" baseline="0" dirty="0" smtClean="0"/>
          </a:p>
        </p:txBody>
      </p:sp>
      <p:sp>
        <p:nvSpPr>
          <p:cNvPr id="4" name="Slide Number Placeholder 3"/>
          <p:cNvSpPr>
            <a:spLocks noGrp="1"/>
          </p:cNvSpPr>
          <p:nvPr>
            <p:ph type="sldNum" sz="quarter" idx="10"/>
          </p:nvPr>
        </p:nvSpPr>
        <p:spPr/>
        <p:txBody>
          <a:bodyPr/>
          <a:lstStyle/>
          <a:p>
            <a:fld id="{B045A02C-DDD2-4446-93CA-9B6F89432ECE}" type="slidenum">
              <a:rPr lang="en-US" smtClean="0"/>
              <a:t>3</a:t>
            </a:fld>
            <a:endParaRPr lang="en-US" dirty="0"/>
          </a:p>
        </p:txBody>
      </p:sp>
    </p:spTree>
    <p:extLst>
      <p:ext uri="{BB962C8B-B14F-4D97-AF65-F5344CB8AC3E}">
        <p14:creationId xmlns:p14="http://schemas.microsoft.com/office/powerpoint/2010/main" val="32566979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far we have reviewed a number of reintegration challenges</a:t>
            </a:r>
            <a:r>
              <a:rPr lang="en-US" baseline="0" dirty="0" smtClean="0"/>
              <a:t> for soldiers and their families. There a number of approaches to address these challenges. </a:t>
            </a:r>
            <a:r>
              <a:rPr lang="en-US" dirty="0" smtClean="0"/>
              <a:t>At ISU,  the approaches we have focused our </a:t>
            </a:r>
            <a:r>
              <a:rPr lang="en-US" baseline="0" dirty="0" smtClean="0"/>
              <a:t>research with the National Guard include the event  based together with community provider  approaches</a:t>
            </a:r>
            <a:endParaRPr lang="en-US" dirty="0"/>
          </a:p>
        </p:txBody>
      </p:sp>
      <p:sp>
        <p:nvSpPr>
          <p:cNvPr id="4" name="Slide Number Placeholder 3"/>
          <p:cNvSpPr>
            <a:spLocks noGrp="1"/>
          </p:cNvSpPr>
          <p:nvPr>
            <p:ph type="sldNum" sz="quarter" idx="10"/>
          </p:nvPr>
        </p:nvSpPr>
        <p:spPr/>
        <p:txBody>
          <a:bodyPr/>
          <a:lstStyle/>
          <a:p>
            <a:fld id="{B045A02C-DDD2-4446-93CA-9B6F89432ECE}" type="slidenum">
              <a:rPr lang="en-US" smtClean="0"/>
              <a:t>30</a:t>
            </a:fld>
            <a:endParaRPr lang="en-US" dirty="0"/>
          </a:p>
        </p:txBody>
      </p:sp>
    </p:spTree>
    <p:extLst>
      <p:ext uri="{BB962C8B-B14F-4D97-AF65-F5344CB8AC3E}">
        <p14:creationId xmlns:p14="http://schemas.microsoft.com/office/powerpoint/2010/main" val="2999705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Illinois National Guard , along with Minnesota, led the nation in developing and implementing a formal mandatory reintegration program for our  National Guard soldiers</a:t>
            </a:r>
            <a:r>
              <a:rPr lang="en-US" sz="1200" kern="1200" baseline="0" dirty="0" smtClean="0">
                <a:solidFill>
                  <a:schemeClr val="tx1"/>
                </a:solidFill>
                <a:effectLst/>
                <a:latin typeface="+mn-lt"/>
                <a:ea typeface="+mn-ea"/>
                <a:cs typeface="+mn-cs"/>
              </a:rPr>
              <a:t> when they return from war</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The Department of Defense now mandates that all military branches  including the National Guard  in all 50 states, provide these event based reintegration programs. </a:t>
            </a:r>
            <a:endParaRPr lang="en-US" dirty="0"/>
          </a:p>
        </p:txBody>
      </p:sp>
      <p:sp>
        <p:nvSpPr>
          <p:cNvPr id="4" name="Slide Number Placeholder 3"/>
          <p:cNvSpPr>
            <a:spLocks noGrp="1"/>
          </p:cNvSpPr>
          <p:nvPr>
            <p:ph type="sldNum" sz="quarter" idx="10"/>
          </p:nvPr>
        </p:nvSpPr>
        <p:spPr/>
        <p:txBody>
          <a:bodyPr/>
          <a:lstStyle/>
          <a:p>
            <a:fld id="{B045A02C-DDD2-4446-93CA-9B6F89432ECE}" type="slidenum">
              <a:rPr lang="en-US" smtClean="0"/>
              <a:t>31</a:t>
            </a:fld>
            <a:endParaRPr lang="en-US" dirty="0"/>
          </a:p>
        </p:txBody>
      </p:sp>
    </p:spTree>
    <p:extLst>
      <p:ext uri="{BB962C8B-B14F-4D97-AF65-F5344CB8AC3E}">
        <p14:creationId xmlns:p14="http://schemas.microsoft.com/office/powerpoint/2010/main" val="7002980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5350" eaLnBrk="0" hangingPunct="0">
              <a:defRPr sz="3600" b="1">
                <a:solidFill>
                  <a:schemeClr val="tx1"/>
                </a:solidFill>
                <a:latin typeface="Times New Roman" charset="0"/>
                <a:ea typeface="ＭＳ Ｐゴシック" charset="0"/>
                <a:cs typeface="ＭＳ Ｐゴシック" charset="0"/>
              </a:defRPr>
            </a:lvl1pPr>
            <a:lvl2pPr marL="37931725" indent="-37474525" defTabSz="895350"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eaLnBrk="1" hangingPunct="1"/>
            <a:fld id="{D45A8300-806B-FC4E-859B-302892857D93}" type="slidenum">
              <a:rPr lang="en-US" sz="1200" b="0"/>
              <a:pPr eaLnBrk="1" hangingPunct="1"/>
              <a:t>32</a:t>
            </a:fld>
            <a:endParaRPr lang="en-US" sz="1200" b="0" dirty="0"/>
          </a:p>
        </p:txBody>
      </p:sp>
      <p:sp>
        <p:nvSpPr>
          <p:cNvPr id="24579" name="Rectangle 2"/>
          <p:cNvSpPr>
            <a:spLocks noGrp="1" noRot="1" noChangeAspect="1" noChangeArrowheads="1" noTextEdit="1"/>
          </p:cNvSpPr>
          <p:nvPr>
            <p:ph type="sldImg"/>
          </p:nvPr>
        </p:nvSpPr>
        <p:spPr>
          <a:xfrm>
            <a:off x="1143000" y="685800"/>
            <a:ext cx="4572000" cy="342900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 The Yellow Ribbon Program v</a:t>
            </a:r>
            <a:r>
              <a:rPr lang="en-US" sz="1200" kern="1200" dirty="0" smtClean="0">
                <a:solidFill>
                  <a:schemeClr val="tx1"/>
                </a:solidFill>
                <a:effectLst/>
                <a:latin typeface="+mn-lt"/>
                <a:ea typeface="+mn-ea"/>
                <a:cs typeface="+mn-cs"/>
              </a:rPr>
              <a:t>iews reintegration as 3-legged stool- Soldier is the base or seat of the stool and is supported by three legs-Family, Community, and Employer.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a:t>
            </a:r>
            <a:r>
              <a:rPr lang="en-US" sz="1200" kern="1200" baseline="0" dirty="0" smtClean="0">
                <a:solidFill>
                  <a:schemeClr val="tx1"/>
                </a:solidFill>
                <a:effectLst/>
                <a:latin typeface="+mn-lt"/>
                <a:ea typeface="+mn-ea"/>
                <a:cs typeface="+mn-cs"/>
              </a:rPr>
              <a:t> is a </a:t>
            </a:r>
            <a:r>
              <a:rPr lang="en-US" sz="1200" kern="1200" dirty="0" smtClean="0">
                <a:solidFill>
                  <a:schemeClr val="tx1"/>
                </a:solidFill>
                <a:effectLst/>
                <a:latin typeface="+mn-lt"/>
                <a:ea typeface="+mn-ea"/>
                <a:cs typeface="+mn-cs"/>
              </a:rPr>
              <a:t> preventative program</a:t>
            </a:r>
            <a:r>
              <a:rPr lang="en-US" sz="1200" kern="1200" baseline="0" dirty="0" smtClean="0">
                <a:solidFill>
                  <a:schemeClr val="tx1"/>
                </a:solidFill>
                <a:effectLst/>
                <a:latin typeface="+mn-lt"/>
                <a:ea typeface="+mn-ea"/>
                <a:cs typeface="+mn-cs"/>
              </a:rPr>
              <a:t> that provides for families throughout the deployment cycle and for soldiers during reintegration.</a:t>
            </a:r>
            <a:endParaRPr lang="en-US" sz="1200" dirty="0" smtClean="0">
              <a:latin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Wanted</a:t>
            </a:r>
            <a:r>
              <a:rPr lang="en-US" sz="1200" kern="1200" baseline="0" dirty="0" smtClean="0">
                <a:solidFill>
                  <a:schemeClr val="tx1"/>
                </a:solidFill>
                <a:effectLst/>
                <a:latin typeface="+mn-lt"/>
                <a:ea typeface="+mn-ea"/>
                <a:cs typeface="+mn-cs"/>
              </a:rPr>
              <a:t> to describe for you a bit about the Yellow Ribbon Program.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Tier</a:t>
            </a:r>
            <a:r>
              <a:rPr lang="en-US" sz="1200" kern="1200" baseline="0" dirty="0" smtClean="0">
                <a:solidFill>
                  <a:schemeClr val="tx1"/>
                </a:solidFill>
                <a:effectLst/>
                <a:latin typeface="+mn-lt"/>
                <a:ea typeface="+mn-ea"/>
                <a:cs typeface="+mn-cs"/>
              </a:rPr>
              <a:t> I event mandated for soldiers and family members are invited. </a:t>
            </a:r>
          </a:p>
          <a:p>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major goal of the day is to create awareness of typical</a:t>
            </a:r>
            <a:r>
              <a:rPr lang="en-US" sz="1200" kern="1200" baseline="0" dirty="0" smtClean="0">
                <a:solidFill>
                  <a:schemeClr val="tx1"/>
                </a:solidFill>
                <a:effectLst/>
                <a:latin typeface="+mn-lt"/>
                <a:ea typeface="+mn-ea"/>
                <a:cs typeface="+mn-cs"/>
              </a:rPr>
              <a:t> reintegration challenges and </a:t>
            </a:r>
            <a:r>
              <a:rPr lang="en-US" sz="1200" kern="1200" dirty="0" smtClean="0">
                <a:solidFill>
                  <a:schemeClr val="tx1"/>
                </a:solidFill>
                <a:effectLst/>
                <a:latin typeface="+mn-lt"/>
                <a:ea typeface="+mn-ea"/>
                <a:cs typeface="+mn-cs"/>
              </a:rPr>
              <a:t>“red flags” related to reintegration reactions and how to seek out assistance by increasing awareness of benefits and resources available.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Soldiers also discuss their reintegration experience in</a:t>
            </a:r>
            <a:r>
              <a:rPr lang="en-US" sz="1200" kern="1200" baseline="0" dirty="0" smtClean="0">
                <a:solidFill>
                  <a:schemeClr val="tx1"/>
                </a:solidFill>
                <a:effectLst/>
                <a:latin typeface="+mn-lt"/>
                <a:ea typeface="+mn-ea"/>
                <a:cs typeface="+mn-cs"/>
              </a:rPr>
              <a:t> smaller groups with same rank peers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Event provides an opportunity to socialize and reconnect with the members of their units.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day also includes an “Informational Fair” with booths staffed by representatives from various community and veteran agencies that can assist the veteran.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045A02C-DDD2-4446-93CA-9B6F89432ECE}" type="slidenum">
              <a:rPr lang="en-US" smtClean="0"/>
              <a:t>33</a:t>
            </a:fld>
            <a:endParaRPr lang="en-US" dirty="0"/>
          </a:p>
        </p:txBody>
      </p:sp>
    </p:spTree>
    <p:extLst>
      <p:ext uri="{BB962C8B-B14F-4D97-AF65-F5344CB8AC3E}">
        <p14:creationId xmlns:p14="http://schemas.microsoft.com/office/powerpoint/2010/main" val="1791400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60 days after returning home</a:t>
            </a:r>
            <a:r>
              <a:rPr lang="en-US" sz="1200" b="1" kern="1200" dirty="0" smtClean="0">
                <a:solidFill>
                  <a:schemeClr val="tx1"/>
                </a:solidFill>
                <a:effectLst/>
                <a:latin typeface="+mn-lt"/>
                <a:ea typeface="+mn-ea"/>
                <a:cs typeface="+mn-cs"/>
              </a:rPr>
              <a:t>-</a:t>
            </a:r>
            <a:r>
              <a:rPr lang="en-US" sz="1200" b="0" kern="1200" dirty="0" smtClean="0">
                <a:solidFill>
                  <a:schemeClr val="tx1"/>
                </a:solidFill>
                <a:effectLst/>
                <a:latin typeface="+mn-lt"/>
                <a:ea typeface="+mn-ea"/>
                <a:cs typeface="+mn-cs"/>
              </a:rPr>
              <a:t>event</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provides</a:t>
            </a:r>
            <a:r>
              <a:rPr lang="en-US" sz="1200" b="0" kern="1200" baseline="0" dirty="0" smtClean="0">
                <a:solidFill>
                  <a:schemeClr val="tx1"/>
                </a:solidFill>
                <a:effectLst/>
                <a:latin typeface="+mn-lt"/>
                <a:ea typeface="+mn-ea"/>
                <a:cs typeface="+mn-cs"/>
              </a:rPr>
              <a:t> more in-depth coverage of topics addressed in the Tier I 30 day event and </a:t>
            </a:r>
            <a:r>
              <a:rPr lang="en-US" sz="1200" b="1" kern="1200" baseline="0" dirty="0" smtClean="0">
                <a:solidFill>
                  <a:schemeClr val="tx1"/>
                </a:solidFill>
                <a:effectLst/>
                <a:latin typeface="+mn-lt"/>
                <a:ea typeface="+mn-ea"/>
                <a:cs typeface="+mn-cs"/>
              </a:rPr>
              <a:t>focuses on resiliency training. </a:t>
            </a:r>
            <a:r>
              <a:rPr lang="en-US" sz="1200" b="0" kern="1200" baseline="0" dirty="0" smtClean="0">
                <a:solidFill>
                  <a:schemeClr val="tx1"/>
                </a:solidFill>
                <a:effectLst/>
                <a:latin typeface="+mn-lt"/>
                <a:ea typeface="+mn-ea"/>
                <a:cs typeface="+mn-cs"/>
              </a:rPr>
              <a:t>An </a:t>
            </a:r>
            <a:r>
              <a:rPr lang="en-US" sz="1200" b="1" kern="1200" dirty="0" smtClean="0">
                <a:solidFill>
                  <a:schemeClr val="tx1"/>
                </a:solidFill>
                <a:effectLst/>
                <a:latin typeface="+mn-lt"/>
                <a:ea typeface="+mn-ea"/>
                <a:cs typeface="+mn-cs"/>
              </a:rPr>
              <a:t>unique-series of focus groups</a:t>
            </a:r>
            <a:r>
              <a:rPr lang="en-US" sz="1200" b="1" kern="1200" baseline="0" dirty="0" smtClean="0">
                <a:solidFill>
                  <a:schemeClr val="tx1"/>
                </a:solidFill>
                <a:effectLst/>
                <a:latin typeface="+mn-lt"/>
                <a:ea typeface="+mn-ea"/>
                <a:cs typeface="+mn-cs"/>
              </a:rPr>
              <a:t> addressing skill sets </a:t>
            </a:r>
            <a:r>
              <a:rPr lang="en-US" sz="1200" b="1" kern="1200" dirty="0" smtClean="0">
                <a:solidFill>
                  <a:schemeClr val="tx1"/>
                </a:solidFill>
                <a:effectLst/>
                <a:latin typeface="+mn-lt"/>
                <a:ea typeface="+mn-ea"/>
                <a:cs typeface="+mn-cs"/>
              </a:rPr>
              <a:t> utilizing case study vignettes</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 in a group therapy type format lead by trained mental health counselors</a:t>
            </a:r>
            <a:r>
              <a:rPr lang="en-US" sz="1200" kern="1200" dirty="0" smtClean="0">
                <a:solidFill>
                  <a:schemeClr val="tx1"/>
                </a:solidFill>
                <a:effectLst/>
                <a:latin typeface="+mn-lt"/>
                <a:ea typeface="+mn-ea"/>
                <a:cs typeface="+mn-cs"/>
              </a:rPr>
              <a:t>, with veterans and their families focus on issues such as anger management, substance abuse and prevention, and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risk taking behaviors such as gambling, viewing pornography and suicide,</a:t>
            </a:r>
            <a:r>
              <a:rPr lang="en-US" sz="1200" b="0" kern="1200" dirty="0" smtClean="0">
                <a:solidFill>
                  <a:schemeClr val="tx1"/>
                </a:solidFill>
                <a:effectLst/>
                <a:latin typeface="+mn-lt"/>
                <a:ea typeface="+mn-ea"/>
                <a:cs typeface="+mn-cs"/>
              </a:rPr>
              <a:t>) Illinois is unique being the only state to use these focus groups as part of their reintegration programming. Service providers</a:t>
            </a:r>
            <a:r>
              <a:rPr lang="en-US" sz="1200" b="0" kern="1200" baseline="0" dirty="0" smtClean="0">
                <a:solidFill>
                  <a:schemeClr val="tx1"/>
                </a:solidFill>
                <a:effectLst/>
                <a:latin typeface="+mn-lt"/>
                <a:ea typeface="+mn-ea"/>
                <a:cs typeface="+mn-cs"/>
              </a:rPr>
              <a:t> are also present. </a:t>
            </a:r>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B045A02C-DDD2-4446-93CA-9B6F89432ECE}" type="slidenum">
              <a:rPr lang="en-US" smtClean="0"/>
              <a:t>34</a:t>
            </a:fld>
            <a:endParaRPr lang="en-US" dirty="0"/>
          </a:p>
        </p:txBody>
      </p:sp>
    </p:spTree>
    <p:extLst>
      <p:ext uri="{BB962C8B-B14F-4D97-AF65-F5344CB8AC3E}">
        <p14:creationId xmlns:p14="http://schemas.microsoft.com/office/powerpoint/2010/main" val="34392770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At three</a:t>
            </a:r>
            <a:r>
              <a:rPr lang="en-US" sz="1200" b="0" kern="1200" baseline="0" dirty="0" smtClean="0">
                <a:solidFill>
                  <a:schemeClr val="tx1"/>
                </a:solidFill>
                <a:effectLst/>
                <a:latin typeface="+mn-lt"/>
                <a:ea typeface="+mn-ea"/>
                <a:cs typeface="+mn-cs"/>
              </a:rPr>
              <a:t> months post-deployment the </a:t>
            </a:r>
            <a:r>
              <a:rPr lang="en-US" sz="1200" b="0" kern="1200" dirty="0" smtClean="0">
                <a:solidFill>
                  <a:schemeClr val="tx1"/>
                </a:solidFill>
                <a:effectLst/>
                <a:latin typeface="+mn-lt"/>
                <a:ea typeface="+mn-ea"/>
                <a:cs typeface="+mn-cs"/>
              </a:rPr>
              <a:t>90-Day Event is</a:t>
            </a:r>
            <a:r>
              <a:rPr lang="en-US" sz="1200" b="0" kern="1200" baseline="0" dirty="0" smtClean="0">
                <a:solidFill>
                  <a:schemeClr val="tx1"/>
                </a:solidFill>
                <a:effectLst/>
                <a:latin typeface="+mn-lt"/>
                <a:ea typeface="+mn-ea"/>
                <a:cs typeface="+mn-cs"/>
              </a:rPr>
              <a:t> held. The g</a:t>
            </a:r>
            <a:r>
              <a:rPr lang="en-US" sz="1200" kern="1200" dirty="0" smtClean="0">
                <a:solidFill>
                  <a:schemeClr val="tx1"/>
                </a:solidFill>
                <a:effectLst/>
                <a:latin typeface="+mn-lt"/>
                <a:ea typeface="+mn-ea"/>
                <a:cs typeface="+mn-cs"/>
              </a:rPr>
              <a:t>oal is to conduct a thorough mental and physical health assessment of combat veterans. Mandatory for soldiers and not open to family members. Administer formal health screening instrument</a:t>
            </a:r>
            <a:r>
              <a:rPr lang="en-US" dirty="0" smtClean="0">
                <a:effectLst/>
              </a:rPr>
              <a:t>  and have service providers available</a:t>
            </a:r>
            <a:endParaRPr lang="en-US" dirty="0"/>
          </a:p>
        </p:txBody>
      </p:sp>
      <p:sp>
        <p:nvSpPr>
          <p:cNvPr id="4" name="Slide Number Placeholder 3"/>
          <p:cNvSpPr>
            <a:spLocks noGrp="1"/>
          </p:cNvSpPr>
          <p:nvPr>
            <p:ph type="sldNum" sz="quarter" idx="10"/>
          </p:nvPr>
        </p:nvSpPr>
        <p:spPr/>
        <p:txBody>
          <a:bodyPr/>
          <a:lstStyle/>
          <a:p>
            <a:fld id="{B045A02C-DDD2-4446-93CA-9B6F89432ECE}" type="slidenum">
              <a:rPr lang="en-US" smtClean="0"/>
              <a:t>35</a:t>
            </a:fld>
            <a:endParaRPr lang="en-US" dirty="0"/>
          </a:p>
        </p:txBody>
      </p:sp>
    </p:spTree>
    <p:extLst>
      <p:ext uri="{BB962C8B-B14F-4D97-AF65-F5344CB8AC3E}">
        <p14:creationId xmlns:p14="http://schemas.microsoft.com/office/powerpoint/2010/main" val="28438481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Family Reunions</a:t>
            </a:r>
            <a:r>
              <a:rPr lang="en-US" sz="1200" kern="1200" dirty="0" smtClean="0">
                <a:solidFill>
                  <a:schemeClr val="tx1"/>
                </a:solidFill>
                <a:effectLst/>
                <a:latin typeface="+mn-lt"/>
                <a:ea typeface="+mn-ea"/>
                <a:cs typeface="+mn-cs"/>
              </a:rPr>
              <a:t> also</a:t>
            </a:r>
            <a:r>
              <a:rPr lang="en-US" sz="1200" kern="1200" baseline="0" dirty="0" smtClean="0">
                <a:solidFill>
                  <a:schemeClr val="tx1"/>
                </a:solidFill>
                <a:effectLst/>
                <a:latin typeface="+mn-lt"/>
                <a:ea typeface="+mn-ea"/>
                <a:cs typeface="+mn-cs"/>
              </a:rPr>
              <a:t> represent an integral part of the Yellow Ribbon Event based program. These reunions are</a:t>
            </a:r>
            <a:r>
              <a:rPr lang="en-US" sz="1200" kern="1200" dirty="0" smtClean="0">
                <a:solidFill>
                  <a:schemeClr val="tx1"/>
                </a:solidFill>
                <a:effectLst/>
                <a:latin typeface="+mn-lt"/>
                <a:ea typeface="+mn-ea"/>
                <a:cs typeface="+mn-cs"/>
              </a:rPr>
              <a:t> held for families including spouses, parents, and significant others of soldiers are invited (POINT</a:t>
            </a:r>
            <a:r>
              <a:rPr lang="en-US" sz="1200" kern="1200" baseline="0" dirty="0" smtClean="0">
                <a:solidFill>
                  <a:schemeClr val="tx1"/>
                </a:solidFill>
                <a:effectLst/>
                <a:latin typeface="+mn-lt"/>
                <a:ea typeface="+mn-ea"/>
                <a:cs typeface="+mn-cs"/>
              </a:rPr>
              <a:t> TO TARGETED AUDIENCE) </a:t>
            </a:r>
            <a:r>
              <a:rPr lang="en-US" sz="1200" b="1" kern="1200" dirty="0" smtClean="0">
                <a:solidFill>
                  <a:schemeClr val="tx1"/>
                </a:solidFill>
                <a:effectLst/>
                <a:latin typeface="+mn-lt"/>
                <a:ea typeface="+mn-ea"/>
                <a:cs typeface="+mn-cs"/>
              </a:rPr>
              <a:t>approximately 45 days prior to their soldier’s return home</a:t>
            </a:r>
            <a:r>
              <a:rPr lang="en-US" sz="1200" kern="1200" dirty="0" smtClean="0">
                <a:solidFill>
                  <a:schemeClr val="tx1"/>
                </a:solidFill>
                <a:effectLst/>
                <a:latin typeface="+mn-lt"/>
                <a:ea typeface="+mn-ea"/>
                <a:cs typeface="+mn-cs"/>
              </a:rPr>
              <a:t>. We know that deployment and reintegration impacts the entire family so an effective program must focus on the entire family unit. </a:t>
            </a:r>
            <a:r>
              <a:rPr lang="en-US" sz="1200" b="1" kern="1200" dirty="0" smtClean="0">
                <a:solidFill>
                  <a:schemeClr val="tx1"/>
                </a:solidFill>
                <a:effectLst/>
                <a:latin typeface="+mn-lt"/>
                <a:ea typeface="+mn-ea"/>
                <a:cs typeface="+mn-cs"/>
              </a:rPr>
              <a:t>Goal is to empower families and to prepare them so they can address the effects of combat stress and other reintegration issues (what like when return)</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Similar to the goals of the 30 day Tier I program the goals center around </a:t>
            </a:r>
            <a:r>
              <a:rPr lang="en-US" sz="1200" kern="1200" dirty="0" smtClean="0">
                <a:solidFill>
                  <a:schemeClr val="tx1"/>
                </a:solidFill>
                <a:effectLst/>
                <a:latin typeface="+mn-lt"/>
                <a:ea typeface="+mn-ea"/>
                <a:cs typeface="+mn-cs"/>
              </a:rPr>
              <a:t>creating</a:t>
            </a:r>
            <a:r>
              <a:rPr lang="en-US" sz="1200" kern="1200" baseline="0" dirty="0" smtClean="0">
                <a:solidFill>
                  <a:schemeClr val="tx1"/>
                </a:solidFill>
                <a:effectLst/>
                <a:latin typeface="+mn-lt"/>
                <a:ea typeface="+mn-ea"/>
                <a:cs typeface="+mn-cs"/>
              </a:rPr>
              <a:t> an</a:t>
            </a:r>
            <a:r>
              <a:rPr lang="en-US" sz="1200" kern="1200" dirty="0" smtClean="0">
                <a:solidFill>
                  <a:schemeClr val="tx1"/>
                </a:solidFill>
                <a:effectLst/>
                <a:latin typeface="+mn-lt"/>
                <a:ea typeface="+mn-ea"/>
                <a:cs typeface="+mn-cs"/>
              </a:rPr>
              <a:t> awareness in</a:t>
            </a:r>
            <a:r>
              <a:rPr lang="en-US" sz="1200" kern="1200" baseline="0" dirty="0" smtClean="0">
                <a:solidFill>
                  <a:schemeClr val="tx1"/>
                </a:solidFill>
                <a:effectLst/>
                <a:latin typeface="+mn-lt"/>
                <a:ea typeface="+mn-ea"/>
                <a:cs typeface="+mn-cs"/>
              </a:rPr>
              <a:t> family members </a:t>
            </a:r>
            <a:r>
              <a:rPr lang="en-US" sz="1200" kern="1200" dirty="0" smtClean="0">
                <a:solidFill>
                  <a:schemeClr val="tx1"/>
                </a:solidFill>
                <a:effectLst/>
                <a:latin typeface="+mn-lt"/>
                <a:ea typeface="+mn-ea"/>
                <a:cs typeface="+mn-cs"/>
              </a:rPr>
              <a:t> of some of the predictable reactions to returning home and sensitizing them to potential mental health issues Break out sessions include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Reconnecting with their children and spouses, medical and educational benefits, returning to work, representatives from various agencies VA Center, insurance etc. are available in booths. </a:t>
            </a:r>
            <a:r>
              <a:rPr lang="en-US" sz="1200" b="1" kern="1200" dirty="0" smtClean="0">
                <a:solidFill>
                  <a:schemeClr val="tx1"/>
                </a:solidFill>
                <a:effectLst/>
                <a:latin typeface="+mn-lt"/>
                <a:ea typeface="+mn-ea"/>
                <a:cs typeface="+mn-cs"/>
              </a:rPr>
              <a:t>Also often groups for children</a:t>
            </a:r>
            <a:r>
              <a:rPr lang="en-US" sz="1200" b="1" kern="1200" baseline="0" dirty="0" smtClean="0">
                <a:solidFill>
                  <a:schemeClr val="tx1"/>
                </a:solidFill>
                <a:effectLst/>
                <a:latin typeface="+mn-lt"/>
                <a:ea typeface="+mn-ea"/>
                <a:cs typeface="+mn-cs"/>
              </a:rPr>
              <a:t> whose parents are deployed.</a:t>
            </a:r>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B045A02C-DDD2-4446-93CA-9B6F89432ECE}" type="slidenum">
              <a:rPr lang="en-US" smtClean="0"/>
              <a:t>36</a:t>
            </a:fld>
            <a:endParaRPr lang="en-US" dirty="0"/>
          </a:p>
        </p:txBody>
      </p:sp>
    </p:spTree>
    <p:extLst>
      <p:ext uri="{BB962C8B-B14F-4D97-AF65-F5344CB8AC3E}">
        <p14:creationId xmlns:p14="http://schemas.microsoft.com/office/powerpoint/2010/main" val="37544937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Community Awareness Events-We also know that community and social support serves as a protective factor to effectively deal with stresses associated with military service.</a:t>
            </a:r>
            <a:r>
              <a:rPr lang="en-US" sz="1200" kern="1200" dirty="0" smtClean="0">
                <a:solidFill>
                  <a:schemeClr val="tx1"/>
                </a:solidFill>
                <a:effectLst/>
                <a:latin typeface="+mn-lt"/>
                <a:ea typeface="+mn-ea"/>
                <a:cs typeface="+mn-cs"/>
              </a:rPr>
              <a:t> Goal is to educate community leaders about the challenges of reintegration and what they can do to assist the combat veteran and their families successfully integrate back into their communities. Targeted audience include government representatives such as the mayor, council members, law enforcement, medical and mental health professionals, veteran service organizations, bar owners, and employers such as State Farm Insurance in our community-Presentations/discussions occur on challenges of reintegration and the reintegration experience for families and for the soldier.  </a:t>
            </a:r>
          </a:p>
          <a:p>
            <a:endParaRPr lang="en-US" dirty="0"/>
          </a:p>
        </p:txBody>
      </p:sp>
      <p:sp>
        <p:nvSpPr>
          <p:cNvPr id="4" name="Slide Number Placeholder 3"/>
          <p:cNvSpPr>
            <a:spLocks noGrp="1"/>
          </p:cNvSpPr>
          <p:nvPr>
            <p:ph type="sldNum" sz="quarter" idx="10"/>
          </p:nvPr>
        </p:nvSpPr>
        <p:spPr/>
        <p:txBody>
          <a:bodyPr/>
          <a:lstStyle/>
          <a:p>
            <a:fld id="{B045A02C-DDD2-4446-93CA-9B6F89432ECE}" type="slidenum">
              <a:rPr lang="en-US" smtClean="0"/>
              <a:t>37</a:t>
            </a:fld>
            <a:endParaRPr lang="en-US" dirty="0"/>
          </a:p>
        </p:txBody>
      </p:sp>
    </p:spTree>
    <p:extLst>
      <p:ext uri="{BB962C8B-B14F-4D97-AF65-F5344CB8AC3E}">
        <p14:creationId xmlns:p14="http://schemas.microsoft.com/office/powerpoint/2010/main" val="39086235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Research</a:t>
            </a:r>
            <a:r>
              <a:rPr lang="en-US" b="1" baseline="0" dirty="0" smtClean="0"/>
              <a:t> suggests that faith based community institutions can have an important role in facilitating the reintegration of war veterans. A 2011 Pew Research Center  survey </a:t>
            </a:r>
            <a:r>
              <a:rPr lang="en-US" baseline="0" dirty="0" smtClean="0"/>
              <a:t>found that veterans who attended religious services at least once a week are more likely to have  easier re-entry experiences than those who never attend services. </a:t>
            </a:r>
          </a:p>
          <a:p>
            <a:endParaRPr lang="en-US" baseline="0" dirty="0" smtClean="0"/>
          </a:p>
          <a:p>
            <a:r>
              <a:rPr lang="en-US" b="1" baseline="0" dirty="0" smtClean="0"/>
              <a:t>Partners in Care i</a:t>
            </a:r>
            <a:r>
              <a:rPr lang="en-US" baseline="0" dirty="0" smtClean="0"/>
              <a:t>s an on-going initiative of the Chaplains office of the Illinois National Guard. Provides clergy with the knowledge and skills to provide education and support  services to children and teens during their parent’s reintegration </a:t>
            </a:r>
            <a:endParaRPr lang="en-US" dirty="0"/>
          </a:p>
        </p:txBody>
      </p:sp>
      <p:sp>
        <p:nvSpPr>
          <p:cNvPr id="4" name="Slide Number Placeholder 3"/>
          <p:cNvSpPr>
            <a:spLocks noGrp="1"/>
          </p:cNvSpPr>
          <p:nvPr>
            <p:ph type="sldNum" sz="quarter" idx="10"/>
          </p:nvPr>
        </p:nvSpPr>
        <p:spPr/>
        <p:txBody>
          <a:bodyPr/>
          <a:lstStyle/>
          <a:p>
            <a:fld id="{B045A02C-DDD2-4446-93CA-9B6F89432ECE}" type="slidenum">
              <a:rPr lang="en-US" smtClean="0"/>
              <a:t>38</a:t>
            </a:fld>
            <a:endParaRPr lang="en-US" dirty="0"/>
          </a:p>
        </p:txBody>
      </p:sp>
    </p:spTree>
    <p:extLst>
      <p:ext uri="{BB962C8B-B14F-4D97-AF65-F5344CB8AC3E}">
        <p14:creationId xmlns:p14="http://schemas.microsoft.com/office/powerpoint/2010/main" val="36281699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smtClean="0">
                <a:latin typeface="Arial" charset="0"/>
              </a:rPr>
              <a:t>The purpose</a:t>
            </a:r>
            <a:r>
              <a:rPr lang="en-US" sz="1100" b="0" baseline="0" dirty="0" smtClean="0">
                <a:latin typeface="Arial" charset="0"/>
              </a:rPr>
              <a:t> of this component of the Yellow Ribbon program is to assist </a:t>
            </a:r>
            <a:r>
              <a:rPr lang="en-US" sz="1100" b="0" dirty="0" smtClean="0">
                <a:latin typeface="Arial" charset="0"/>
              </a:rPr>
              <a:t>Primary</a:t>
            </a:r>
            <a:r>
              <a:rPr lang="en-US" sz="1100" b="0" baseline="0" dirty="0" smtClean="0">
                <a:latin typeface="Arial" charset="0"/>
              </a:rPr>
              <a:t> and </a:t>
            </a:r>
            <a:r>
              <a:rPr lang="en-US" sz="1100" b="0" dirty="0" smtClean="0">
                <a:latin typeface="Arial" charset="0"/>
              </a:rPr>
              <a:t>Secondary school faculty and staff on</a:t>
            </a:r>
            <a:r>
              <a:rPr lang="en-US" sz="1100" b="0" baseline="0" dirty="0" smtClean="0">
                <a:latin typeface="Arial" charset="0"/>
              </a:rPr>
              <a:t> how they can assist children from military families throughout the deployment cycle.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100" b="0" baseline="0" dirty="0" smtClean="0">
              <a:latin typeface="Arial"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100" b="0" baseline="0" dirty="0" smtClean="0">
                <a:latin typeface="Arial" charset="0"/>
              </a:rPr>
              <a:t>For </a:t>
            </a:r>
            <a:r>
              <a:rPr lang="en-US" sz="1100" b="0" dirty="0" smtClean="0">
                <a:latin typeface="Arial" charset="0"/>
              </a:rPr>
              <a:t> Post-Secondary Education Faculty and Staff goal is to recognize and assist combat soldiers who have taken advantage</a:t>
            </a:r>
            <a:r>
              <a:rPr lang="en-US" sz="1100" b="0" baseline="0" dirty="0" smtClean="0">
                <a:latin typeface="Arial" charset="0"/>
              </a:rPr>
              <a:t> of the Post-911 GI Bill. </a:t>
            </a:r>
            <a:endParaRPr lang="en-US" sz="1100" b="0" dirty="0" smtClean="0">
              <a:latin typeface="Arial" charset="0"/>
            </a:endParaRPr>
          </a:p>
          <a:p>
            <a:endParaRPr lang="en-US" sz="1100" dirty="0" smtClean="0"/>
          </a:p>
          <a:p>
            <a:r>
              <a:rPr lang="en-US" sz="1100" b="1" dirty="0" smtClean="0"/>
              <a:t>Colleges and</a:t>
            </a:r>
            <a:r>
              <a:rPr lang="en-US" sz="1100" b="1" baseline="0" dirty="0" smtClean="0"/>
              <a:t> universities can  help veterans adjust.</a:t>
            </a:r>
          </a:p>
          <a:p>
            <a:endParaRPr lang="en-US" sz="1100" baseline="0" dirty="0" smtClean="0"/>
          </a:p>
          <a:p>
            <a:r>
              <a:rPr lang="en-US" sz="1100" baseline="0" dirty="0" smtClean="0"/>
              <a:t>ISU is one such college campus being identified as a </a:t>
            </a:r>
            <a:r>
              <a:rPr lang="en-US" sz="1100" b="1" baseline="0" dirty="0" smtClean="0"/>
              <a:t>Military Friendly College </a:t>
            </a:r>
            <a:r>
              <a:rPr lang="en-US" sz="1100" dirty="0" smtClean="0"/>
              <a:t>by </a:t>
            </a:r>
            <a:r>
              <a:rPr lang="en-US" sz="1100" b="1" dirty="0" smtClean="0"/>
              <a:t>GI Jobs Magazine </a:t>
            </a:r>
            <a:r>
              <a:rPr lang="en-US" sz="1100" dirty="0" smtClean="0"/>
              <a:t>and</a:t>
            </a:r>
            <a:r>
              <a:rPr lang="en-US" sz="1100" baseline="0" dirty="0" smtClean="0"/>
              <a:t> a </a:t>
            </a:r>
            <a:r>
              <a:rPr lang="en-US" sz="1100" b="1" dirty="0" smtClean="0"/>
              <a:t>Top Military-Friendly University by Military Advance Education-Journal of Higher Learning for Today's Service membe</a:t>
            </a:r>
            <a:r>
              <a:rPr lang="en-US" sz="1100" dirty="0" smtClean="0"/>
              <a:t>r. </a:t>
            </a:r>
          </a:p>
          <a:p>
            <a:endParaRPr lang="en-US" sz="1100" baseline="0" dirty="0" smtClean="0"/>
          </a:p>
          <a:p>
            <a:r>
              <a:rPr lang="en-US" sz="1100" baseline="0" dirty="0" smtClean="0"/>
              <a:t>Our ISU Student Counseling Center is prepared to address the mental health challenges of returning war veterans which is consistent with our campus history which I referenced at the start of my talk which began in 1945 when ISNU provided counseling services to the returning WW II veterans taking advantage of the GI Bill. </a:t>
            </a:r>
          </a:p>
          <a:p>
            <a:endParaRPr lang="en-US" sz="1100" baseline="0" dirty="0" smtClean="0"/>
          </a:p>
          <a:p>
            <a:r>
              <a:rPr lang="en-US" sz="1100" baseline="0" dirty="0" smtClean="0"/>
              <a:t>Currently ISU has 400 veterans enrolled as students. </a:t>
            </a:r>
            <a:endParaRPr lang="en-US" sz="1100" dirty="0"/>
          </a:p>
        </p:txBody>
      </p:sp>
      <p:sp>
        <p:nvSpPr>
          <p:cNvPr id="4" name="Slide Number Placeholder 3"/>
          <p:cNvSpPr>
            <a:spLocks noGrp="1"/>
          </p:cNvSpPr>
          <p:nvPr>
            <p:ph type="sldNum" sz="quarter" idx="10"/>
          </p:nvPr>
        </p:nvSpPr>
        <p:spPr/>
        <p:txBody>
          <a:bodyPr/>
          <a:lstStyle/>
          <a:p>
            <a:fld id="{B045A02C-DDD2-4446-93CA-9B6F89432ECE}" type="slidenum">
              <a:rPr lang="en-US" smtClean="0"/>
              <a:t>39</a:t>
            </a:fld>
            <a:endParaRPr lang="en-US" dirty="0"/>
          </a:p>
        </p:txBody>
      </p:sp>
    </p:spTree>
    <p:extLst>
      <p:ext uri="{BB962C8B-B14F-4D97-AF65-F5344CB8AC3E}">
        <p14:creationId xmlns:p14="http://schemas.microsoft.com/office/powerpoint/2010/main" val="2746605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Now we would like to recognize other service members including those currently in the military, veterans, and ROTC members –I ask you each to please stand  and be recognized? </a:t>
            </a:r>
          </a:p>
          <a:p>
            <a:r>
              <a:rPr lang="en-US" baseline="0" dirty="0" smtClean="0"/>
              <a:t>                                                                                                                                                                                                                                                                                                                                                                                                                                                                                                                                                                                                                                                                                                                                                                                                                                                                                                                                                                                                                                                                                                                                                                                                                                                                                                                                                                                                                                                                                                                                                                                                                                                                                                                                                                                                                                                                                                                                                                                                                                                                                                                  Please join me in thanking them for their service to our country.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045A02C-DDD2-4446-93CA-9B6F89432ECE}" type="slidenum">
              <a:rPr lang="en-US" smtClean="0"/>
              <a:t>4</a:t>
            </a:fld>
            <a:endParaRPr lang="en-US" dirty="0"/>
          </a:p>
        </p:txBody>
      </p:sp>
    </p:spTree>
    <p:extLst>
      <p:ext uri="{BB962C8B-B14F-4D97-AF65-F5344CB8AC3E}">
        <p14:creationId xmlns:p14="http://schemas.microsoft.com/office/powerpoint/2010/main" val="27903872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smtClean="0">
                <a:solidFill>
                  <a:schemeClr val="tx1"/>
                </a:solidFill>
                <a:effectLst/>
                <a:latin typeface="+mn-lt"/>
                <a:ea typeface="+mn-ea"/>
                <a:cs typeface="+mn-cs"/>
              </a:rPr>
              <a:t>Our</a:t>
            </a:r>
            <a:r>
              <a:rPr lang="en-US" sz="1000" kern="1200" baseline="0" dirty="0" smtClean="0">
                <a:solidFill>
                  <a:schemeClr val="tx1"/>
                </a:solidFill>
                <a:effectLst/>
                <a:latin typeface="+mn-lt"/>
                <a:ea typeface="+mn-ea"/>
                <a:cs typeface="+mn-cs"/>
              </a:rPr>
              <a:t> initial collaborative project, lead by school psychology doctoral students Jake Linnell and Silas Dick,  with the National Guard involved conducting a</a:t>
            </a:r>
            <a:r>
              <a:rPr lang="en-US" sz="1000" kern="1200" dirty="0" smtClean="0">
                <a:solidFill>
                  <a:schemeClr val="tx1"/>
                </a:solidFill>
                <a:effectLst/>
                <a:latin typeface="+mn-lt"/>
                <a:ea typeface="+mn-ea"/>
                <a:cs typeface="+mn-cs"/>
              </a:rPr>
              <a:t> program evaluation of early Illinois Yellow Ribbon program-at the time few programs included an evaluation component conducted by an independent body. </a:t>
            </a:r>
          </a:p>
          <a:p>
            <a:r>
              <a:rPr lang="en-US" sz="1000" kern="1200" dirty="0" smtClean="0">
                <a:solidFill>
                  <a:schemeClr val="tx1"/>
                </a:solidFill>
                <a:effectLst/>
                <a:latin typeface="+mn-lt"/>
                <a:ea typeface="+mn-ea"/>
                <a:cs typeface="+mn-cs"/>
              </a:rPr>
              <a:t> </a:t>
            </a:r>
          </a:p>
          <a:p>
            <a:r>
              <a:rPr lang="en-US" sz="1000" kern="1200" dirty="0" smtClean="0">
                <a:solidFill>
                  <a:schemeClr val="tx1"/>
                </a:solidFill>
                <a:effectLst/>
                <a:latin typeface="+mn-lt"/>
                <a:ea typeface="+mn-ea"/>
                <a:cs typeface="+mn-cs"/>
              </a:rPr>
              <a:t>The primary goal of this study</a:t>
            </a:r>
            <a:r>
              <a:rPr lang="en-US" sz="1000" kern="1200" baseline="0" dirty="0" smtClean="0">
                <a:solidFill>
                  <a:schemeClr val="tx1"/>
                </a:solidFill>
                <a:effectLst/>
                <a:latin typeface="+mn-lt"/>
                <a:ea typeface="+mn-ea"/>
                <a:cs typeface="+mn-cs"/>
              </a:rPr>
              <a:t> </a:t>
            </a:r>
            <a:r>
              <a:rPr lang="en-US" sz="1000" kern="1200" dirty="0" smtClean="0">
                <a:solidFill>
                  <a:schemeClr val="tx1"/>
                </a:solidFill>
                <a:effectLst/>
                <a:latin typeface="+mn-lt"/>
                <a:ea typeface="+mn-ea"/>
                <a:cs typeface="+mn-cs"/>
              </a:rPr>
              <a:t>was to evaluate the perceived usefulness and participant satisfaction with the Illinois National Guard Reintegration program one of the first in the nation. Additionally, this study sought to determine self-reported mental health. The study also evaluated many aspects of the Reintegration program to determine strengths and weaknesses of the program. </a:t>
            </a:r>
          </a:p>
          <a:p>
            <a:endParaRPr lang="en-US" sz="1000" b="0" i="0" u="none" strike="noStrike" baseline="0" dirty="0" smtClean="0"/>
          </a:p>
          <a:p>
            <a:r>
              <a:rPr lang="en-US" sz="1000" dirty="0" smtClean="0"/>
              <a:t>Our findings included that participants</a:t>
            </a:r>
            <a:r>
              <a:rPr lang="en-US" sz="1000" baseline="0" dirty="0" smtClean="0"/>
              <a:t> ga</a:t>
            </a:r>
            <a:r>
              <a:rPr lang="en-US" sz="1000" dirty="0" smtClean="0"/>
              <a:t>ined new knowledge related to reintegration process</a:t>
            </a:r>
          </a:p>
          <a:p>
            <a:r>
              <a:rPr lang="en-US" sz="1000" dirty="0" smtClean="0"/>
              <a:t>Events were relevant and useful to  soldier’s readjustment to civilian life</a:t>
            </a:r>
          </a:p>
          <a:p>
            <a:r>
              <a:rPr lang="en-US" sz="1000" dirty="0" smtClean="0"/>
              <a:t>Soldiers reported a  better understanding and awareness of certain resources and services at the second evaluation point.</a:t>
            </a:r>
          </a:p>
          <a:p>
            <a:r>
              <a:rPr lang="en-US" sz="1000" dirty="0" smtClean="0"/>
              <a:t>One</a:t>
            </a:r>
            <a:r>
              <a:rPr lang="en-US" sz="1000" baseline="0" dirty="0" smtClean="0"/>
              <a:t> Size does not fit all-for example, married soldiers have different needs than single soldiers,  </a:t>
            </a:r>
            <a:r>
              <a:rPr lang="en-US" sz="1000" b="1" baseline="0" dirty="0" smtClean="0"/>
              <a:t>more recent changes in the program include a) emphasizing smaller events, bringing in more local resources, and having more opportunities to service members and families to process their experiences in peer groups</a:t>
            </a:r>
            <a:endParaRPr lang="en-US" sz="1000" b="1" dirty="0" smtClean="0"/>
          </a:p>
          <a:p>
            <a:r>
              <a:rPr lang="en-US" sz="1000" dirty="0" smtClean="0"/>
              <a:t>Our</a:t>
            </a:r>
            <a:r>
              <a:rPr lang="en-US" sz="1000" baseline="0" dirty="0" smtClean="0"/>
              <a:t> research also reinforced the importance of social support including support beyond the family </a:t>
            </a:r>
            <a:endParaRPr lang="en-US" sz="1000" dirty="0" smtClean="0"/>
          </a:p>
          <a:p>
            <a:r>
              <a:rPr lang="en-US" sz="1000" dirty="0" smtClean="0"/>
              <a:t>Soldiers who reported positive community support (someone</a:t>
            </a:r>
            <a:r>
              <a:rPr lang="en-US" sz="1000" baseline="0" dirty="0" smtClean="0"/>
              <a:t> who they did not know  thanked them for their service) </a:t>
            </a:r>
            <a:r>
              <a:rPr lang="en-US" sz="1000" dirty="0" smtClean="0"/>
              <a:t>reported  a more positive reintegration experience than those who did not</a:t>
            </a:r>
          </a:p>
          <a:p>
            <a:r>
              <a:rPr lang="en-US" sz="1000" dirty="0" smtClean="0"/>
              <a:t>Soldiers who reported that their family members were proud</a:t>
            </a:r>
            <a:r>
              <a:rPr lang="en-US" sz="1000" baseline="0" dirty="0" smtClean="0"/>
              <a:t> of them for being a war veteran </a:t>
            </a:r>
            <a:r>
              <a:rPr lang="en-US" sz="1000" dirty="0" smtClean="0"/>
              <a:t>also reported a more positive reintegration experience (hero</a:t>
            </a:r>
            <a:r>
              <a:rPr lang="en-US" sz="1000" baseline="0" dirty="0" smtClean="0"/>
              <a:t> status discussed previously)</a:t>
            </a:r>
            <a:endParaRPr lang="en-US" sz="1000" dirty="0" smtClean="0"/>
          </a:p>
          <a:p>
            <a:endParaRPr lang="en-US" sz="1000" b="0" i="0" u="none" strike="noStrike" baseline="0" dirty="0" smtClean="0"/>
          </a:p>
          <a:p>
            <a:endParaRPr lang="en-US" sz="1000" b="0" i="0" u="none" strike="noStrike" baseline="0" dirty="0" smtClean="0"/>
          </a:p>
        </p:txBody>
      </p:sp>
      <p:sp>
        <p:nvSpPr>
          <p:cNvPr id="4" name="Slide Number Placeholder 3"/>
          <p:cNvSpPr>
            <a:spLocks noGrp="1"/>
          </p:cNvSpPr>
          <p:nvPr>
            <p:ph type="sldNum" sz="quarter" idx="10"/>
          </p:nvPr>
        </p:nvSpPr>
        <p:spPr/>
        <p:txBody>
          <a:bodyPr/>
          <a:lstStyle/>
          <a:p>
            <a:fld id="{B045A02C-DDD2-4446-93CA-9B6F89432ECE}" type="slidenum">
              <a:rPr lang="en-US" smtClean="0"/>
              <a:t>40</a:t>
            </a:fld>
            <a:endParaRPr lang="en-US" dirty="0"/>
          </a:p>
        </p:txBody>
      </p:sp>
    </p:spTree>
    <p:extLst>
      <p:ext uri="{BB962C8B-B14F-4D97-AF65-F5344CB8AC3E}">
        <p14:creationId xmlns:p14="http://schemas.microsoft.com/office/powerpoint/2010/main" val="14314384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smtClean="0"/>
              <a:t>Another approach to reintegration programming is termed Peer Support.</a:t>
            </a:r>
          </a:p>
          <a:p>
            <a:endParaRPr lang="en-US" sz="1200" b="0" i="0" u="none" strike="noStrike" baseline="0" dirty="0" smtClean="0"/>
          </a:p>
          <a:p>
            <a:r>
              <a:rPr lang="en-US" sz="1200" b="0" i="0" u="none" strike="noStrike" baseline="0" dirty="0" smtClean="0"/>
              <a:t>A program developed by Michigan National Guard called BuddytoBuddy  and implemented in IL as Warrior to Warrior. Use volunteer veterans who are deployed to units during drill weekends  and  who provide more intensive support, treatment matching, and referral. These volunteer veterans Meet weekly with mental health specialist through conference calls. </a:t>
            </a:r>
          </a:p>
          <a:p>
            <a:endParaRPr lang="en-US" sz="1200" b="0" i="0" u="none" strike="noStrike" baseline="0" dirty="0" smtClean="0"/>
          </a:p>
          <a:p>
            <a:r>
              <a:rPr lang="en-US" sz="1200" b="0" i="0" u="none" strike="noStrike" baseline="0" dirty="0" smtClean="0"/>
              <a:t>Hypothesized to facilitate care by reducing stigma (concerns about confidentiality negatively impacting promotion opportunities in the military, concern what peers will think-perceive solider seeking treatment as weak), , providing increased social support, and modeling positive attitudes towards care</a:t>
            </a:r>
          </a:p>
        </p:txBody>
      </p:sp>
      <p:sp>
        <p:nvSpPr>
          <p:cNvPr id="4" name="Slide Number Placeholder 3"/>
          <p:cNvSpPr>
            <a:spLocks noGrp="1"/>
          </p:cNvSpPr>
          <p:nvPr>
            <p:ph type="sldNum" sz="quarter" idx="10"/>
          </p:nvPr>
        </p:nvSpPr>
        <p:spPr/>
        <p:txBody>
          <a:bodyPr/>
          <a:lstStyle/>
          <a:p>
            <a:fld id="{B045A02C-DDD2-4446-93CA-9B6F89432ECE}" type="slidenum">
              <a:rPr lang="en-US" smtClean="0"/>
              <a:t>41</a:t>
            </a:fld>
            <a:endParaRPr lang="en-US" dirty="0"/>
          </a:p>
        </p:txBody>
      </p:sp>
    </p:spTree>
    <p:extLst>
      <p:ext uri="{BB962C8B-B14F-4D97-AF65-F5344CB8AC3E}">
        <p14:creationId xmlns:p14="http://schemas.microsoft.com/office/powerpoint/2010/main" val="9049337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With this high need,</a:t>
            </a:r>
            <a:r>
              <a:rPr lang="en-US" sz="1000" baseline="0" dirty="0" smtClean="0"/>
              <a:t> the </a:t>
            </a:r>
            <a:r>
              <a:rPr lang="en-US" sz="1000" dirty="0" smtClean="0"/>
              <a:t> number of military personnel needed</a:t>
            </a:r>
            <a:r>
              <a:rPr lang="en-US" sz="1000" baseline="0" dirty="0" smtClean="0"/>
              <a:t> to provide</a:t>
            </a:r>
            <a:r>
              <a:rPr lang="en-US" sz="1000" dirty="0" smtClean="0"/>
              <a:t> mental health services is expected to strain the capacity</a:t>
            </a:r>
            <a:r>
              <a:rPr lang="en-US" sz="1000" baseline="0" dirty="0" smtClean="0"/>
              <a:t> of the Veteran’s Administration to respond, so </a:t>
            </a:r>
            <a:r>
              <a:rPr lang="en-US" sz="1000" dirty="0" smtClean="0"/>
              <a:t>civilian mental</a:t>
            </a:r>
            <a:r>
              <a:rPr lang="en-US" sz="1000" baseline="0" dirty="0" smtClean="0"/>
              <a:t> health practitioners or community providers  will need to provide services and can also address the barriers of confidentiality, what others think. A lot of different opinions exist  on what soldiers are looking for in their mental health providers and if they have children, characteristics of mental health providers they desire for their children. Conducted a study to begin to answer this question in the hope it would help soldiers seek and remain in treatment. </a:t>
            </a:r>
          </a:p>
          <a:p>
            <a:r>
              <a:rPr lang="en-US" sz="1000" baseline="0" dirty="0" smtClean="0"/>
              <a:t> We s</a:t>
            </a:r>
            <a:r>
              <a:rPr lang="en-US" sz="1000" dirty="0" smtClean="0"/>
              <a:t>urveyed 212 soldiers at 30</a:t>
            </a:r>
            <a:r>
              <a:rPr lang="en-US" sz="1000" baseline="0" dirty="0" smtClean="0"/>
              <a:t> and 60 </a:t>
            </a:r>
            <a:r>
              <a:rPr lang="en-US" sz="1000" dirty="0" smtClean="0"/>
              <a:t>day</a:t>
            </a:r>
            <a:r>
              <a:rPr lang="en-US" sz="1000" baseline="0" dirty="0" smtClean="0"/>
              <a:t> Yellow Ribbon </a:t>
            </a:r>
            <a:r>
              <a:rPr lang="en-US" sz="1000" dirty="0" smtClean="0"/>
              <a:t>events.</a:t>
            </a:r>
            <a:r>
              <a:rPr lang="en-US" sz="1000" baseline="0" dirty="0" smtClean="0"/>
              <a:t> </a:t>
            </a:r>
          </a:p>
          <a:p>
            <a:r>
              <a:rPr lang="en-US" sz="1000" baseline="0" dirty="0" smtClean="0"/>
              <a:t>looked at clusters of mental health provider characteristics-</a:t>
            </a:r>
          </a:p>
          <a:p>
            <a:r>
              <a:rPr lang="en-US" sz="1000" baseline="0" dirty="0" smtClean="0"/>
              <a:t>Items fell into four clusters-</a:t>
            </a:r>
            <a:r>
              <a:rPr lang="en-US" sz="1000" dirty="0" smtClean="0"/>
              <a:t>In order of importance-</a:t>
            </a:r>
          </a:p>
          <a:p>
            <a:r>
              <a:rPr lang="en-US" sz="1000" baseline="0" dirty="0" smtClean="0"/>
              <a:t>Experience and military knowledge was rated as most important, this was followed by Professionalism. Office setting came in next and affirmation of and communication of promilitary attitudes and values were rated as least important with respect to the other clusters.</a:t>
            </a:r>
          </a:p>
          <a:p>
            <a:r>
              <a:rPr lang="en-US" sz="1000" b="1" baseline="0" dirty="0" smtClean="0"/>
              <a:t>Knowledge and Experience </a:t>
            </a:r>
            <a:r>
              <a:rPr lang="en-US" sz="1000" baseline="0" dirty="0" smtClean="0"/>
              <a:t>most important Items represent best measures </a:t>
            </a:r>
          </a:p>
          <a:p>
            <a:pPr marL="0" indent="0">
              <a:buNone/>
            </a:pPr>
            <a:r>
              <a:rPr lang="en-US" sz="1000" dirty="0" smtClean="0"/>
              <a:t>Knowledge</a:t>
            </a:r>
            <a:r>
              <a:rPr lang="en-US" sz="1000" baseline="0" dirty="0" smtClean="0"/>
              <a:t> –Items rated as most important on this component  include formal counselor training (specialty training in knowledge of and treating common mental health issues faced by returning service members), understanding of challenges associated with service members returning from deployment and reintegrating into their families and communities, and experience working with soldiers and their families. </a:t>
            </a:r>
          </a:p>
          <a:p>
            <a:pPr marL="0" indent="0">
              <a:buNone/>
            </a:pPr>
            <a:r>
              <a:rPr lang="en-US" sz="1000" b="1" dirty="0" smtClean="0"/>
              <a:t> Professionalism</a:t>
            </a:r>
            <a:r>
              <a:rPr lang="en-US" sz="1000" dirty="0" smtClean="0"/>
              <a:t>:</a:t>
            </a:r>
            <a:r>
              <a:rPr lang="en-US" sz="1000" baseline="0" dirty="0" smtClean="0"/>
              <a:t> Availability </a:t>
            </a:r>
            <a:r>
              <a:rPr lang="en-US" sz="1000" dirty="0" smtClean="0"/>
              <a:t>of the counselor</a:t>
            </a:r>
            <a:r>
              <a:rPr lang="en-US" sz="1000" baseline="0" dirty="0" smtClean="0"/>
              <a:t>, Level of Respect and Empathy</a:t>
            </a:r>
            <a:endParaRPr lang="en-US" sz="10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000" b="1" dirty="0" smtClean="0"/>
              <a:t>Office Setting </a:t>
            </a:r>
            <a:r>
              <a:rPr lang="en-US" sz="1000" dirty="0" smtClean="0"/>
              <a:t>–generally not</a:t>
            </a:r>
            <a:r>
              <a:rPr lang="en-US" sz="1000" baseline="0" dirty="0" smtClean="0"/>
              <a:t> </a:t>
            </a:r>
            <a:r>
              <a:rPr lang="en-US" sz="1000" dirty="0" smtClean="0"/>
              <a:t>rated as important as other factors. The highest</a:t>
            </a:r>
            <a:r>
              <a:rPr lang="en-US" sz="1000" baseline="0" dirty="0" smtClean="0"/>
              <a:t> rated item in this cluster involved personal hygiene. Here, the soldiers rated having the counselor maintain </a:t>
            </a:r>
            <a:r>
              <a:rPr lang="en-US" sz="1000" b="1" baseline="0" dirty="0" smtClean="0"/>
              <a:t>a clean, well-groomed appearance </a:t>
            </a:r>
            <a:r>
              <a:rPr lang="en-US" sz="1000" baseline="0" dirty="0" smtClean="0"/>
              <a:t>as important. Other items in the cluster, such as having a small and quiet waiting room was rated as not as important. </a:t>
            </a:r>
            <a:endParaRPr lang="en-US" sz="1000" dirty="0" smtClean="0"/>
          </a:p>
          <a:p>
            <a:pPr marL="0" indent="0">
              <a:buNone/>
            </a:pPr>
            <a:r>
              <a:rPr lang="en-US" sz="1000" b="1" dirty="0" smtClean="0"/>
              <a:t>Affirmation of Pro-Military Attitudes and Communication of Pro-Military Values-were </a:t>
            </a:r>
            <a:r>
              <a:rPr lang="en-US" sz="1000" dirty="0" smtClean="0"/>
              <a:t>not rated as not</a:t>
            </a:r>
            <a:r>
              <a:rPr lang="en-US" sz="1000" baseline="0" dirty="0" smtClean="0"/>
              <a:t> as important. This cluster included items like “attends events in the community that show support of the military”; “communicates  supportive views of the military”, and “validates the soldier’s own personal political views” Items like verbally  communicates respect for the military and it’s values loads on both general professionalism and counselor experience and affirmation of pro-military values</a:t>
            </a:r>
            <a:endParaRPr lang="en-US" sz="1000" dirty="0" smtClean="0"/>
          </a:p>
          <a:p>
            <a:endParaRPr lang="en-US" sz="1000" dirty="0"/>
          </a:p>
        </p:txBody>
      </p:sp>
      <p:sp>
        <p:nvSpPr>
          <p:cNvPr id="4" name="Slide Number Placeholder 3"/>
          <p:cNvSpPr>
            <a:spLocks noGrp="1"/>
          </p:cNvSpPr>
          <p:nvPr>
            <p:ph type="sldNum" sz="quarter" idx="10"/>
          </p:nvPr>
        </p:nvSpPr>
        <p:spPr/>
        <p:txBody>
          <a:bodyPr/>
          <a:lstStyle/>
          <a:p>
            <a:fld id="{B045A02C-DDD2-4446-93CA-9B6F89432ECE}" type="slidenum">
              <a:rPr lang="en-US" smtClean="0"/>
              <a:t>42</a:t>
            </a:fld>
            <a:endParaRPr lang="en-US" dirty="0"/>
          </a:p>
        </p:txBody>
      </p:sp>
    </p:spTree>
    <p:extLst>
      <p:ext uri="{BB962C8B-B14F-4D97-AF65-F5344CB8AC3E}">
        <p14:creationId xmlns:p14="http://schemas.microsoft.com/office/powerpoint/2010/main" val="37303746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Now</a:t>
            </a:r>
            <a:r>
              <a:rPr lang="en-US" sz="1200" baseline="0" dirty="0" smtClean="0"/>
              <a:t> like to conclude with some Take Home Points</a:t>
            </a:r>
          </a:p>
          <a:p>
            <a:r>
              <a:rPr lang="en-US" sz="1200" b="1" dirty="0" smtClean="0"/>
              <a:t>*As Civil</a:t>
            </a:r>
            <a:r>
              <a:rPr lang="en-US" sz="1200" b="1" baseline="0" dirty="0" smtClean="0"/>
              <a:t> War General Tecumseh Sherman said “ War is Hell” although I have never participated in combat and cannot really know what it is like from my readings and talking with veterans  Modern </a:t>
            </a:r>
            <a:r>
              <a:rPr lang="en-US" sz="1200" b="1" dirty="0" smtClean="0"/>
              <a:t>War is also Hell and synonymous with fear, aggression, loss, anguish, and confronting both visual and emotional challenges. IN FACT MAY MORE</a:t>
            </a:r>
            <a:r>
              <a:rPr lang="en-US" sz="1200" b="1" baseline="0" dirty="0" smtClean="0"/>
              <a:t> CHALLENGING DUE TO NO FRONT LINES AND ENEMY DOES NOT WEAR UNIFORMS</a:t>
            </a:r>
            <a:endParaRPr lang="en-US" sz="1200" b="1" dirty="0" smtClean="0"/>
          </a:p>
          <a:p>
            <a:pPr marL="171450" indent="-171450">
              <a:buFontTx/>
              <a:buChar char="•"/>
            </a:pPr>
            <a:r>
              <a:rPr lang="en-US" sz="1200" b="1" dirty="0" smtClean="0"/>
              <a:t>As</a:t>
            </a:r>
            <a:r>
              <a:rPr lang="en-US" sz="1200" b="1" baseline="0" dirty="0" smtClean="0"/>
              <a:t> the c</a:t>
            </a:r>
            <a:r>
              <a:rPr lang="en-US" sz="1200" b="1" dirty="0" smtClean="0"/>
              <a:t>umulative length of deployments increases, resiliency is waning-Cumulative</a:t>
            </a:r>
            <a:r>
              <a:rPr lang="en-US" sz="1200" b="1" baseline="0" dirty="0" smtClean="0"/>
              <a:t> length of deployments are historically  at an all time high </a:t>
            </a:r>
            <a:endParaRPr lang="en-US" sz="1200" b="1" dirty="0" smtClean="0"/>
          </a:p>
          <a:p>
            <a:pPr marL="0" indent="0">
              <a:buFontTx/>
              <a:buNone/>
            </a:pPr>
            <a:r>
              <a:rPr lang="en-US" sz="1200" b="1" dirty="0" smtClean="0"/>
              <a:t>*Reintegration back to civilian life  is a process and not an event. Predictable</a:t>
            </a:r>
            <a:r>
              <a:rPr lang="en-US" sz="1200" b="1" baseline="0" dirty="0" smtClean="0"/>
              <a:t> phases </a:t>
            </a:r>
            <a:endParaRPr lang="en-US" sz="1200" b="1" dirty="0" smtClean="0"/>
          </a:p>
          <a:p>
            <a:endParaRPr lang="en-US" sz="1200" b="1" dirty="0" smtClean="0"/>
          </a:p>
          <a:p>
            <a:r>
              <a:rPr lang="en-US" sz="1200" b="1" dirty="0" smtClean="0"/>
              <a:t>Different reintegration experience for National Guard/reservist veterans and their families as compared to active military. Not as easy to access peer support and medical/mental</a:t>
            </a:r>
            <a:r>
              <a:rPr lang="en-US" sz="1200" b="1" baseline="0" dirty="0" smtClean="0"/>
              <a:t> health services dependent on community resources and services. </a:t>
            </a:r>
            <a:endParaRPr lang="en-US" sz="1200" b="1" dirty="0" smtClean="0"/>
          </a:p>
          <a:p>
            <a:r>
              <a:rPr lang="en-US" sz="1200" b="1" dirty="0" smtClean="0"/>
              <a:t>*Most adjust satisfactorily but for as many as 33% of our war veterans there exists  a significant mental health impact of war . Higher for National</a:t>
            </a:r>
            <a:r>
              <a:rPr lang="en-US" sz="1200" b="1" baseline="0" dirty="0" smtClean="0"/>
              <a:t> Guard and reservist war veterans. </a:t>
            </a:r>
            <a:endParaRPr lang="en-US" sz="1200" b="1" dirty="0" smtClean="0"/>
          </a:p>
          <a:p>
            <a:endParaRPr lang="en-US" sz="1200" b="1" dirty="0" smtClean="0"/>
          </a:p>
          <a:p>
            <a:endParaRPr lang="en-US" sz="1200"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There exists common challenges during reintegration</a:t>
            </a:r>
          </a:p>
          <a:p>
            <a:endParaRPr lang="en-US" sz="1200" b="1" dirty="0" smtClean="0"/>
          </a:p>
          <a:p>
            <a:endParaRPr lang="en-US" sz="1200" b="1" dirty="0" smtClean="0"/>
          </a:p>
          <a:p>
            <a:r>
              <a:rPr lang="en-US" sz="1200" b="1" dirty="0" smtClean="0"/>
              <a:t>A relationship exists  between parental deployment and child mental health outcomes but uniformly small with much individual variation-so many  children</a:t>
            </a:r>
            <a:r>
              <a:rPr lang="en-US" sz="1200" b="1" baseline="0" dirty="0" smtClean="0"/>
              <a:t> are having adjustment issues-find if family adjusts well so do the kids. </a:t>
            </a:r>
            <a:endParaRPr lang="en-US" sz="1200" baseline="0" dirty="0" smtClean="0"/>
          </a:p>
        </p:txBody>
      </p:sp>
      <p:sp>
        <p:nvSpPr>
          <p:cNvPr id="4" name="Slide Number Placeholder 3"/>
          <p:cNvSpPr>
            <a:spLocks noGrp="1"/>
          </p:cNvSpPr>
          <p:nvPr>
            <p:ph type="sldNum" sz="quarter" idx="10"/>
          </p:nvPr>
        </p:nvSpPr>
        <p:spPr/>
        <p:txBody>
          <a:bodyPr/>
          <a:lstStyle/>
          <a:p>
            <a:fld id="{B045A02C-DDD2-4446-93CA-9B6F89432ECE}" type="slidenum">
              <a:rPr lang="en-US" smtClean="0"/>
              <a:t>43</a:t>
            </a:fld>
            <a:endParaRPr lang="en-US" dirty="0"/>
          </a:p>
        </p:txBody>
      </p:sp>
    </p:spTree>
    <p:extLst>
      <p:ext uri="{BB962C8B-B14F-4D97-AF65-F5344CB8AC3E}">
        <p14:creationId xmlns:p14="http://schemas.microsoft.com/office/powerpoint/2010/main" val="2932693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relationship exists between parental deployment and child adjustment. Need more</a:t>
            </a:r>
            <a:r>
              <a:rPr lang="en-US" sz="1200" kern="1200" baseline="0" dirty="0" smtClean="0">
                <a:solidFill>
                  <a:schemeClr val="tx1"/>
                </a:solidFill>
                <a:effectLst/>
                <a:latin typeface="+mn-lt"/>
                <a:ea typeface="+mn-ea"/>
                <a:cs typeface="+mn-cs"/>
              </a:rPr>
              <a:t> research on protective factors that build </a:t>
            </a:r>
            <a:r>
              <a:rPr lang="en-US" sz="1200" kern="1200" baseline="0" dirty="0" err="1" smtClean="0">
                <a:solidFill>
                  <a:schemeClr val="tx1"/>
                </a:solidFill>
                <a:effectLst/>
                <a:latin typeface="+mn-lt"/>
                <a:ea typeface="+mn-ea"/>
                <a:cs typeface="+mn-cs"/>
              </a:rPr>
              <a:t>resilency</a:t>
            </a:r>
            <a:r>
              <a:rPr lang="en-US" sz="1200" kern="1200" baseline="0" dirty="0" smtClean="0">
                <a:solidFill>
                  <a:schemeClr val="tx1"/>
                </a:solidFill>
                <a:effectLst/>
                <a:latin typeface="+mn-lt"/>
                <a:ea typeface="+mn-ea"/>
                <a:cs typeface="+mn-cs"/>
              </a:rPr>
              <a:t>. </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Family support  has a significant impact on a soldier’s readjustment and family preparedness for deployment leads to better adjustment during and post-deployment.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*Community and social support play a very important role in a both a family’s ability to successful cope with a family member’s deployment and the soldier’s successful transition to life at home after wartime service.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ALL HAVE</a:t>
            </a:r>
            <a:r>
              <a:rPr lang="en-US" sz="1200" kern="1200" baseline="0" dirty="0" smtClean="0">
                <a:solidFill>
                  <a:schemeClr val="tx1"/>
                </a:solidFill>
                <a:effectLst/>
                <a:latin typeface="+mn-lt"/>
                <a:ea typeface="+mn-ea"/>
                <a:cs typeface="+mn-cs"/>
              </a:rPr>
              <a:t> A PART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45A02C-DDD2-4446-93CA-9B6F89432ECE}" type="slidenum">
              <a:rPr lang="en-US" smtClean="0"/>
              <a:t>44</a:t>
            </a:fld>
            <a:endParaRPr lang="en-US" dirty="0"/>
          </a:p>
        </p:txBody>
      </p:sp>
    </p:spTree>
    <p:extLst>
      <p:ext uri="{BB962C8B-B14F-4D97-AF65-F5344CB8AC3E}">
        <p14:creationId xmlns:p14="http://schemas.microsoft.com/office/powerpoint/2010/main" val="2932693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Hope by reviewing with</a:t>
            </a:r>
            <a:r>
              <a:rPr lang="en-US" baseline="0" dirty="0" smtClean="0"/>
              <a:t> you </a:t>
            </a:r>
            <a:r>
              <a:rPr lang="en-US" dirty="0" smtClean="0"/>
              <a:t>this</a:t>
            </a:r>
            <a:r>
              <a:rPr lang="en-US" baseline="0" dirty="0" smtClean="0"/>
              <a:t> evening </a:t>
            </a:r>
            <a:r>
              <a:rPr lang="en-US" dirty="0" smtClean="0"/>
              <a:t>some of the</a:t>
            </a:r>
            <a:r>
              <a:rPr lang="en-US" baseline="0" dirty="0" smtClean="0"/>
              <a:t> psychological research related to challenges faced by soldiers and their families as well as some of the approaches the military and others are taking to address them, will encourage you to help strengthen the yellow ribbon for our soldiers and their families by committing, as Jill Biden writes in her children’s book </a:t>
            </a:r>
            <a:r>
              <a:rPr lang="en-US" u="sng" baseline="0" dirty="0" smtClean="0"/>
              <a:t>Don</a:t>
            </a:r>
            <a:r>
              <a:rPr lang="fr-FR" u="sng" baseline="0" dirty="0" smtClean="0"/>
              <a:t>’t Forget God to Bless our troops,</a:t>
            </a:r>
            <a:r>
              <a:rPr lang="fr-FR" baseline="0" dirty="0" smtClean="0"/>
              <a:t> </a:t>
            </a:r>
            <a:r>
              <a:rPr lang="en-US" baseline="0" dirty="0" smtClean="0"/>
              <a:t> a simple act of kindness to a military family.</a:t>
            </a:r>
          </a:p>
          <a:p>
            <a:endParaRPr lang="en-US" baseline="0" dirty="0" smtClean="0"/>
          </a:p>
          <a:p>
            <a:r>
              <a:rPr lang="en-US" baseline="0" dirty="0" smtClean="0"/>
              <a:t>SUCH AS OFFER TO HELP WITH CHILD CARE TO PROVIDE THE SINGLE PARENT A RESPITE-HELP CHILDREN AS THE BETER THE PRIMARY CARETAKER OF THE FAMILY COPES WITH THE STRESSES OF DEPLOYMENT THE BETTER THE CHILDREN COPE</a:t>
            </a:r>
          </a:p>
          <a:p>
            <a:r>
              <a:rPr lang="en-US" baseline="0" dirty="0" smtClean="0"/>
              <a:t>HELP WITH HOUSEHOLD CHORES-OFFER TO CUT THE GRASS, SHOVEL THE SNOW</a:t>
            </a:r>
          </a:p>
          <a:p>
            <a:r>
              <a:rPr lang="en-US" baseline="0" dirty="0" smtClean="0"/>
              <a:t>SIMPLY SAY THANK YOU FOR YOUR SERVICE AND SACRIFICES TO BOTH THE SOLIDER AND THEIR FAMILY MEMBERS</a:t>
            </a:r>
          </a:p>
          <a:p>
            <a:r>
              <a:rPr lang="en-US" baseline="0" dirty="0" smtClean="0"/>
              <a:t>BE AWARE OF NEEDS OF MILITARY CHILDREN</a:t>
            </a:r>
          </a:p>
        </p:txBody>
      </p:sp>
      <p:sp>
        <p:nvSpPr>
          <p:cNvPr id="4" name="Slide Number Placeholder 3"/>
          <p:cNvSpPr>
            <a:spLocks noGrp="1"/>
          </p:cNvSpPr>
          <p:nvPr>
            <p:ph type="sldNum" sz="quarter" idx="10"/>
          </p:nvPr>
        </p:nvSpPr>
        <p:spPr/>
        <p:txBody>
          <a:bodyPr/>
          <a:lstStyle/>
          <a:p>
            <a:fld id="{B045A02C-DDD2-4446-93CA-9B6F89432ECE}" type="slidenum">
              <a:rPr lang="en-US" smtClean="0"/>
              <a:t>45</a:t>
            </a:fld>
            <a:endParaRPr lang="en-US" dirty="0"/>
          </a:p>
        </p:txBody>
      </p:sp>
    </p:spTree>
    <p:extLst>
      <p:ext uri="{BB962C8B-B14F-4D97-AF65-F5344CB8AC3E}">
        <p14:creationId xmlns:p14="http://schemas.microsoft.com/office/powerpoint/2010/main" val="38309969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 come to the end of my talk this evening</a:t>
            </a:r>
            <a:r>
              <a:rPr lang="en-US" b="1" dirty="0" smtClean="0"/>
              <a:t>,</a:t>
            </a:r>
            <a:r>
              <a:rPr lang="en-US" b="1" baseline="0" dirty="0" smtClean="0"/>
              <a:t> I ask for your indulgence for a few more minutes</a:t>
            </a:r>
            <a:r>
              <a:rPr lang="en-US" baseline="0" dirty="0" smtClean="0"/>
              <a:t>. I have been very blessed to have a long and satisfying career at a single institution, ISU. This longevity resulting from a high level of job satisfaction is attributed to one factor-the people who make up  this institution. NEXT SLIDE</a:t>
            </a:r>
          </a:p>
          <a:p>
            <a:endParaRPr lang="en-US" baseline="0" dirty="0" smtClean="0"/>
          </a:p>
        </p:txBody>
      </p:sp>
      <p:sp>
        <p:nvSpPr>
          <p:cNvPr id="4" name="Slide Number Placeholder 3"/>
          <p:cNvSpPr>
            <a:spLocks noGrp="1"/>
          </p:cNvSpPr>
          <p:nvPr>
            <p:ph type="sldNum" sz="quarter" idx="10"/>
          </p:nvPr>
        </p:nvSpPr>
        <p:spPr/>
        <p:txBody>
          <a:bodyPr/>
          <a:lstStyle/>
          <a:p>
            <a:fld id="{B045A02C-DDD2-4446-93CA-9B6F89432ECE}" type="slidenum">
              <a:rPr lang="en-US" smtClean="0"/>
              <a:t>46</a:t>
            </a:fld>
            <a:endParaRPr lang="en-US" dirty="0"/>
          </a:p>
        </p:txBody>
      </p:sp>
    </p:spTree>
    <p:extLst>
      <p:ext uri="{BB962C8B-B14F-4D97-AF65-F5344CB8AC3E}">
        <p14:creationId xmlns:p14="http://schemas.microsoft.com/office/powerpoint/2010/main" val="405370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a:t>
            </a:r>
            <a:r>
              <a:rPr lang="en-US" baseline="0" dirty="0" smtClean="0"/>
              <a:t> DEPARTMENT CHAIRS--</a:t>
            </a:r>
            <a:r>
              <a:rPr lang="en-US" dirty="0" smtClean="0"/>
              <a:t>Those of us in academia</a:t>
            </a:r>
            <a:r>
              <a:rPr lang="en-US" baseline="0" dirty="0" smtClean="0"/>
              <a:t> know as a faculty member it is your department chair who can make your work life like walking through a beautiful  GARDEN or like being stranded in  a DRY HOT DESERT I have been very fortunate to have department chairs who have made my work life WALKING THROUGH A BEAUTIFUL GARDEN. </a:t>
            </a:r>
            <a:endParaRPr lang="en-US" dirty="0"/>
          </a:p>
        </p:txBody>
      </p:sp>
      <p:sp>
        <p:nvSpPr>
          <p:cNvPr id="4" name="Slide Number Placeholder 3"/>
          <p:cNvSpPr>
            <a:spLocks noGrp="1"/>
          </p:cNvSpPr>
          <p:nvPr>
            <p:ph type="sldNum" sz="quarter" idx="10"/>
          </p:nvPr>
        </p:nvSpPr>
        <p:spPr/>
        <p:txBody>
          <a:bodyPr/>
          <a:lstStyle/>
          <a:p>
            <a:fld id="{B045A02C-DDD2-4446-93CA-9B6F89432ECE}" type="slidenum">
              <a:rPr lang="en-US" smtClean="0"/>
              <a:t>47</a:t>
            </a:fld>
            <a:endParaRPr lang="en-US" dirty="0"/>
          </a:p>
        </p:txBody>
      </p:sp>
    </p:spTree>
    <p:extLst>
      <p:ext uri="{BB962C8B-B14F-4D97-AF65-F5344CB8AC3E}">
        <p14:creationId xmlns:p14="http://schemas.microsoft.com/office/powerpoint/2010/main" val="6684387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A02C-DDD2-4446-93CA-9B6F89432ECE}" type="slidenum">
              <a:rPr lang="en-US" smtClean="0"/>
              <a:t>48</a:t>
            </a:fld>
            <a:endParaRPr lang="en-US" dirty="0"/>
          </a:p>
        </p:txBody>
      </p:sp>
    </p:spTree>
    <p:extLst>
      <p:ext uri="{BB962C8B-B14F-4D97-AF65-F5344CB8AC3E}">
        <p14:creationId xmlns:p14="http://schemas.microsoft.com/office/powerpoint/2010/main" val="38969487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A02C-DDD2-4446-93CA-9B6F89432ECE}" type="slidenum">
              <a:rPr lang="en-US" smtClean="0"/>
              <a:t>49</a:t>
            </a:fld>
            <a:endParaRPr lang="en-US" dirty="0"/>
          </a:p>
        </p:txBody>
      </p:sp>
    </p:spTree>
    <p:extLst>
      <p:ext uri="{BB962C8B-B14F-4D97-AF65-F5344CB8AC3E}">
        <p14:creationId xmlns:p14="http://schemas.microsoft.com/office/powerpoint/2010/main" val="1449585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acknowledge that families of soldiers</a:t>
            </a:r>
            <a:r>
              <a:rPr lang="en-US" baseline="0" dirty="0" smtClean="0"/>
              <a:t> sacrifice as well. Representing families of service members I ask Scott and Amy Christenson and members of their family to please stand.  Scott and Amy are  parents of Robbie at far left in the picture)  who is currently  serving in the Marine Corp, . Scott  (2</a:t>
            </a:r>
            <a:r>
              <a:rPr lang="en-US" baseline="30000" dirty="0" smtClean="0"/>
              <a:t>nd</a:t>
            </a:r>
            <a:r>
              <a:rPr lang="en-US" baseline="0" dirty="0" smtClean="0"/>
              <a:t> from the left) is also in the U.S. Navy Reserves and his father (Robbie’s grandfather) at the far right  is a Navy veteran.</a:t>
            </a:r>
          </a:p>
          <a:p>
            <a:endParaRPr lang="en-US" baseline="0" dirty="0" smtClean="0"/>
          </a:p>
          <a:p>
            <a:r>
              <a:rPr lang="en-US" baseline="0" dirty="0" smtClean="0"/>
              <a:t>May I also ask other family members in the audience who have a loved one in the military to please stand.</a:t>
            </a:r>
          </a:p>
          <a:p>
            <a:endParaRPr lang="en-US" baseline="0" dirty="0" smtClean="0"/>
          </a:p>
          <a:p>
            <a:r>
              <a:rPr lang="en-US" baseline="0" dirty="0" smtClean="0"/>
              <a:t>Although only 1% of Americans serve in the military, members of  their families serve and sacrifice as well</a:t>
            </a:r>
          </a:p>
          <a:p>
            <a:endParaRPr lang="en-US" baseline="0" dirty="0" smtClean="0"/>
          </a:p>
          <a:p>
            <a:r>
              <a:rPr lang="en-US" baseline="0" dirty="0" smtClean="0"/>
              <a:t>Please join me in recognizing these family members as we thank each of them for their sacrifices for our country</a:t>
            </a:r>
          </a:p>
          <a:p>
            <a:endParaRPr lang="en-US" baseline="0" dirty="0" smtClean="0"/>
          </a:p>
        </p:txBody>
      </p:sp>
      <p:sp>
        <p:nvSpPr>
          <p:cNvPr id="4" name="Slide Number Placeholder 3"/>
          <p:cNvSpPr>
            <a:spLocks noGrp="1"/>
          </p:cNvSpPr>
          <p:nvPr>
            <p:ph type="sldNum" sz="quarter" idx="10"/>
          </p:nvPr>
        </p:nvSpPr>
        <p:spPr/>
        <p:txBody>
          <a:bodyPr/>
          <a:lstStyle/>
          <a:p>
            <a:fld id="{B045A02C-DDD2-4446-93CA-9B6F89432ECE}" type="slidenum">
              <a:rPr lang="en-US" smtClean="0"/>
              <a:t>5</a:t>
            </a:fld>
            <a:endParaRPr lang="en-US" dirty="0"/>
          </a:p>
        </p:txBody>
      </p:sp>
    </p:spTree>
    <p:extLst>
      <p:ext uri="{BB962C8B-B14F-4D97-AF65-F5344CB8AC3E}">
        <p14:creationId xmlns:p14="http://schemas.microsoft.com/office/powerpoint/2010/main" val="32566979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PAST</a:t>
            </a:r>
            <a:r>
              <a:rPr lang="en-US" baseline="0" dirty="0" smtClean="0"/>
              <a:t> AND CURRENT SCHOOL PSYCHOLOGY COLLEAGUES</a:t>
            </a:r>
          </a:p>
          <a:p>
            <a:r>
              <a:rPr lang="en-US" baseline="0" dirty="0" smtClean="0"/>
              <a:t>I HAVE HAD WONDERFUL COLLEAGUES IN SCHOOL PSYCHOLOGY-THEY ARE AND HAVE BEEN BRIGHT, ARTICULATE, AND PASSIONATE-WE DON’T AGREE ON EVERY ISSUE BUT WE WORK HARD ON COLLABORATIVE PROBLEM SOLVING AND HAVE DEVELOPED A GRADUATE PROGRAM WE ARE ALL PROUD OF</a:t>
            </a:r>
            <a:endParaRPr lang="en-US" dirty="0"/>
          </a:p>
        </p:txBody>
      </p:sp>
      <p:sp>
        <p:nvSpPr>
          <p:cNvPr id="4" name="Slide Number Placeholder 3"/>
          <p:cNvSpPr>
            <a:spLocks noGrp="1"/>
          </p:cNvSpPr>
          <p:nvPr>
            <p:ph type="sldNum" sz="quarter" idx="10"/>
          </p:nvPr>
        </p:nvSpPr>
        <p:spPr/>
        <p:txBody>
          <a:bodyPr/>
          <a:lstStyle/>
          <a:p>
            <a:fld id="{B045A02C-DDD2-4446-93CA-9B6F89432ECE}" type="slidenum">
              <a:rPr lang="en-US" smtClean="0"/>
              <a:t>50</a:t>
            </a:fld>
            <a:endParaRPr lang="en-US" dirty="0"/>
          </a:p>
        </p:txBody>
      </p:sp>
    </p:spTree>
    <p:extLst>
      <p:ext uri="{BB962C8B-B14F-4D97-AF65-F5344CB8AC3E}">
        <p14:creationId xmlns:p14="http://schemas.microsoft.com/office/powerpoint/2010/main" val="10398826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My FORMER AND CURRENT non-school psychology department colleagues AS A GROUP WHO ARE OUTSTANDING TEACHERS AND PRODUCTIVE RESEARCHERS . I HAVE BEEN PROUD TO BE THEIR COLLEAGUE AND HAVE APPRECIATED THEIR CONTRIBUTIONS TO OUR GRADUATE PROGRAMS IN SCHOOL PSYCHOLOGY AND TO ME PERSONALLY</a:t>
            </a:r>
          </a:p>
          <a:p>
            <a:endParaRPr lang="en-US" baseline="0" dirty="0" smtClean="0"/>
          </a:p>
          <a:p>
            <a:r>
              <a:rPr lang="en-US" baseline="0" dirty="0" smtClean="0"/>
              <a:t>AND THE MANY CURRENT AND FORMER STUDENTS WHO HAVE BEEN SUCH A JOY TO WORK WITH –I HAVE FOUND THEM SO BRIGHT AND HIGHLY MOTIVATED AND I HAVE TAKEN SUCH PLEASURE OVER THE YEARS IN THEIR SUCCESSES IN THEIR CHOSEN CAREER OF SCHOOL PSYCHOLOGY.  </a:t>
            </a:r>
          </a:p>
          <a:p>
            <a:endParaRPr lang="en-US" baseline="0" dirty="0" smtClean="0"/>
          </a:p>
          <a:p>
            <a:r>
              <a:rPr lang="en-US" baseline="0" dirty="0" smtClean="0"/>
              <a:t>NEXT SLIDE OF FAMILY-</a:t>
            </a:r>
            <a:endParaRPr lang="en-US" dirty="0"/>
          </a:p>
        </p:txBody>
      </p:sp>
      <p:sp>
        <p:nvSpPr>
          <p:cNvPr id="4" name="Slide Number Placeholder 3"/>
          <p:cNvSpPr>
            <a:spLocks noGrp="1"/>
          </p:cNvSpPr>
          <p:nvPr>
            <p:ph type="sldNum" sz="quarter" idx="10"/>
          </p:nvPr>
        </p:nvSpPr>
        <p:spPr/>
        <p:txBody>
          <a:bodyPr/>
          <a:lstStyle/>
          <a:p>
            <a:fld id="{B045A02C-DDD2-4446-93CA-9B6F89432ECE}" type="slidenum">
              <a:rPr lang="en-US" smtClean="0"/>
              <a:t>51</a:t>
            </a:fld>
            <a:endParaRPr lang="en-US" dirty="0"/>
          </a:p>
        </p:txBody>
      </p:sp>
    </p:spTree>
    <p:extLst>
      <p:ext uri="{BB962C8B-B14F-4D97-AF65-F5344CB8AC3E}">
        <p14:creationId xmlns:p14="http://schemas.microsoft.com/office/powerpoint/2010/main" val="23465388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most of all I am grateful to my family including my wife Peggy, daughter Jenny, son Danny, and son-in-law John.  I thank them for their support all through my academic career. I am sure each of you recognize anything one accomplishes professionally never occurs in a vacuum rather  we all  need our families to support us in our work.  The members of my family  certainly supported me and I am very appreciative and love them very much.. </a:t>
            </a:r>
            <a:r>
              <a:rPr lang="en-US" b="1" baseline="0" dirty="0" smtClean="0"/>
              <a:t>NEXT SLIDE OF GRANDCHILDREN.</a:t>
            </a:r>
            <a:endParaRPr lang="en-US" b="1" dirty="0" smtClean="0"/>
          </a:p>
        </p:txBody>
      </p:sp>
      <p:sp>
        <p:nvSpPr>
          <p:cNvPr id="4" name="Slide Number Placeholder 3"/>
          <p:cNvSpPr>
            <a:spLocks noGrp="1"/>
          </p:cNvSpPr>
          <p:nvPr>
            <p:ph type="sldNum" sz="quarter" idx="10"/>
          </p:nvPr>
        </p:nvSpPr>
        <p:spPr/>
        <p:txBody>
          <a:bodyPr/>
          <a:lstStyle/>
          <a:p>
            <a:fld id="{84293750-9A69-294C-8651-8B0B8A3AD04D}" type="slidenum">
              <a:rPr lang="en-US" smtClean="0"/>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I don’t want to forget</a:t>
            </a:r>
            <a:r>
              <a:rPr lang="en-US" baseline="0" dirty="0" smtClean="0"/>
              <a:t> the most recent </a:t>
            </a:r>
            <a:r>
              <a:rPr lang="en-US" dirty="0" smtClean="0"/>
              <a:t>additions to our</a:t>
            </a:r>
            <a:r>
              <a:rPr lang="en-US" baseline="0" dirty="0" smtClean="0"/>
              <a:t> family, our twin grandchildren Colin and Grace</a:t>
            </a:r>
            <a:endParaRPr lang="en-US" dirty="0"/>
          </a:p>
        </p:txBody>
      </p:sp>
      <p:sp>
        <p:nvSpPr>
          <p:cNvPr id="4" name="Slide Number Placeholder 3"/>
          <p:cNvSpPr>
            <a:spLocks noGrp="1"/>
          </p:cNvSpPr>
          <p:nvPr>
            <p:ph type="sldNum" sz="quarter" idx="10"/>
          </p:nvPr>
        </p:nvSpPr>
        <p:spPr/>
        <p:txBody>
          <a:bodyPr/>
          <a:lstStyle/>
          <a:p>
            <a:fld id="{84293750-9A69-294C-8651-8B0B8A3AD04D}" type="slidenum">
              <a:rPr lang="en-US" smtClean="0"/>
              <a:pPr/>
              <a:t>53</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a:t>
            </a:r>
            <a:r>
              <a:rPr lang="en-US" baseline="0" dirty="0" smtClean="0"/>
              <a:t> happy to entertain ANY questions on the content of my talk</a:t>
            </a:r>
            <a:endParaRPr lang="en-US" dirty="0"/>
          </a:p>
        </p:txBody>
      </p:sp>
      <p:sp>
        <p:nvSpPr>
          <p:cNvPr id="4" name="Slide Number Placeholder 3"/>
          <p:cNvSpPr>
            <a:spLocks noGrp="1"/>
          </p:cNvSpPr>
          <p:nvPr>
            <p:ph type="sldNum" sz="quarter" idx="10"/>
          </p:nvPr>
        </p:nvSpPr>
        <p:spPr/>
        <p:txBody>
          <a:bodyPr/>
          <a:lstStyle/>
          <a:p>
            <a:fld id="{B045A02C-DDD2-4446-93CA-9B6F89432ECE}" type="slidenum">
              <a:rPr lang="en-US" smtClean="0"/>
              <a:t>54</a:t>
            </a:fld>
            <a:endParaRPr lang="en-US" dirty="0"/>
          </a:p>
        </p:txBody>
      </p:sp>
    </p:spTree>
    <p:extLst>
      <p:ext uri="{BB962C8B-B14F-4D97-AF65-F5344CB8AC3E}">
        <p14:creationId xmlns:p14="http://schemas.microsoft.com/office/powerpoint/2010/main" val="1512386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Thanks</a:t>
            </a:r>
            <a:r>
              <a:rPr lang="en-US" b="0" baseline="0" dirty="0" smtClean="0"/>
              <a:t> also </a:t>
            </a:r>
            <a:r>
              <a:rPr lang="en-US" b="0" dirty="0" smtClean="0"/>
              <a:t> to the National Guard Association of Illinois for </a:t>
            </a:r>
            <a:r>
              <a:rPr lang="en-US" b="1" dirty="0" smtClean="0"/>
              <a:t>funding the research conducted</a:t>
            </a:r>
            <a:r>
              <a:rPr lang="en-US" b="1" baseline="0" dirty="0" smtClean="0"/>
              <a:t> by our department which</a:t>
            </a:r>
            <a:r>
              <a:rPr lang="en-US" b="1" dirty="0" smtClean="0"/>
              <a:t> I am going</a:t>
            </a:r>
            <a:r>
              <a:rPr lang="en-US" b="1" baseline="0" dirty="0" smtClean="0"/>
              <a:t> to highlight this evening </a:t>
            </a:r>
            <a:r>
              <a:rPr lang="en-US" b="0" dirty="0" smtClean="0"/>
              <a:t>.  The NGAI is an organization</a:t>
            </a:r>
            <a:r>
              <a:rPr lang="en-US" b="0" baseline="0" dirty="0" smtClean="0"/>
              <a:t> </a:t>
            </a:r>
            <a:r>
              <a:rPr lang="en-US" sz="1200" b="0" kern="1200" dirty="0" smtClean="0">
                <a:solidFill>
                  <a:schemeClr val="tx1"/>
                </a:solidFill>
                <a:latin typeface="+mn-lt"/>
                <a:ea typeface="+mn-ea"/>
                <a:cs typeface="+mn-cs"/>
              </a:rPr>
              <a:t>for the Soldiers, Airmen and Families of the Illinois National Guard</a:t>
            </a:r>
            <a:r>
              <a:rPr lang="en-US" sz="1200" b="0" kern="1200" baseline="0" dirty="0" smtClean="0">
                <a:solidFill>
                  <a:schemeClr val="tx1"/>
                </a:solidFill>
                <a:latin typeface="+mn-lt"/>
                <a:ea typeface="+mn-ea"/>
                <a:cs typeface="+mn-cs"/>
              </a:rPr>
              <a:t> which </a:t>
            </a:r>
            <a:r>
              <a:rPr lang="en-US" sz="1200" b="1" kern="1200" dirty="0" smtClean="0">
                <a:solidFill>
                  <a:schemeClr val="tx1"/>
                </a:solidFill>
                <a:latin typeface="+mn-lt"/>
                <a:ea typeface="+mn-ea"/>
                <a:cs typeface="+mn-cs"/>
              </a:rPr>
              <a:t>advocates within the state and nationally to promote those issues which will enhance the combat readiness of the ILNG</a:t>
            </a:r>
            <a:r>
              <a:rPr lang="en-US" sz="1200" b="1" kern="1200" baseline="0" dirty="0" smtClean="0">
                <a:solidFill>
                  <a:schemeClr val="tx1"/>
                </a:solidFill>
                <a:latin typeface="+mn-lt"/>
                <a:ea typeface="+mn-ea"/>
                <a:cs typeface="+mn-cs"/>
              </a:rPr>
              <a:t> and c</a:t>
            </a:r>
            <a:r>
              <a:rPr lang="en-US" sz="1200" b="1" kern="1200" dirty="0" smtClean="0">
                <a:solidFill>
                  <a:schemeClr val="tx1"/>
                </a:solidFill>
                <a:latin typeface="+mn-lt"/>
                <a:ea typeface="+mn-ea"/>
                <a:cs typeface="+mn-cs"/>
              </a:rPr>
              <a:t>ares for the well being of the ILNG soldiers and airmen and their families. </a:t>
            </a:r>
            <a:endParaRPr lang="en-US" b="1" dirty="0"/>
          </a:p>
        </p:txBody>
      </p:sp>
      <p:sp>
        <p:nvSpPr>
          <p:cNvPr id="4" name="Slide Number Placeholder 3"/>
          <p:cNvSpPr>
            <a:spLocks noGrp="1"/>
          </p:cNvSpPr>
          <p:nvPr>
            <p:ph type="sldNum" sz="quarter" idx="10"/>
          </p:nvPr>
        </p:nvSpPr>
        <p:spPr/>
        <p:txBody>
          <a:bodyPr/>
          <a:lstStyle/>
          <a:p>
            <a:fld id="{B045A02C-DDD2-4446-93CA-9B6F89432ECE}" type="slidenum">
              <a:rPr lang="en-US" smtClean="0"/>
              <a:t>6</a:t>
            </a:fld>
            <a:endParaRPr lang="en-US" dirty="0"/>
          </a:p>
        </p:txBody>
      </p:sp>
    </p:spTree>
    <p:extLst>
      <p:ext uri="{BB962C8B-B14F-4D97-AF65-F5344CB8AC3E}">
        <p14:creationId xmlns:p14="http://schemas.microsoft.com/office/powerpoint/2010/main" val="2852879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my</a:t>
            </a:r>
            <a:r>
              <a:rPr lang="en-US" baseline="0" dirty="0" smtClean="0"/>
              <a:t> psychology department colleagues, graduate and undergraduate students, some with us  this evening,  who have been involved in conducting this collaborative research with the Illinois National Guard.</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045A02C-DDD2-4446-93CA-9B6F89432ECE}" type="slidenum">
              <a:rPr lang="en-US" smtClean="0"/>
              <a:t>7</a:t>
            </a:fld>
            <a:endParaRPr lang="en-US" dirty="0"/>
          </a:p>
        </p:txBody>
      </p:sp>
    </p:spTree>
    <p:extLst>
      <p:ext uri="{BB962C8B-B14F-4D97-AF65-F5344CB8AC3E}">
        <p14:creationId xmlns:p14="http://schemas.microsoft.com/office/powerpoint/2010/main" val="3256697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r>
              <a:rPr lang="en-US" sz="1200" dirty="0" smtClean="0"/>
              <a:t>Here are a few </a:t>
            </a:r>
            <a:r>
              <a:rPr lang="en-US" sz="1200" baseline="0" dirty="0" smtClean="0"/>
              <a:t>statistics that provide some context  for this evening’s talk.</a:t>
            </a:r>
            <a:endParaRPr lang="en-US" sz="1200" dirty="0" smtClean="0"/>
          </a:p>
          <a:p>
            <a:pPr>
              <a:buFont typeface="Arial"/>
              <a:buChar char="•"/>
            </a:pPr>
            <a:endParaRPr lang="en-US" sz="1200" dirty="0" smtClean="0"/>
          </a:p>
          <a:p>
            <a:pPr>
              <a:buFont typeface="Arial"/>
              <a:buChar char="•"/>
            </a:pPr>
            <a:r>
              <a:rPr lang="en-US" sz="1200" dirty="0" smtClean="0"/>
              <a:t>Over 2 million U.S, military service members, have been deployed to engage in military operations in our most</a:t>
            </a:r>
            <a:r>
              <a:rPr lang="en-US" sz="1200" baseline="0" dirty="0" smtClean="0"/>
              <a:t> recent wars in </a:t>
            </a:r>
            <a:r>
              <a:rPr lang="en-US" sz="1200" dirty="0" smtClean="0"/>
              <a:t> Iraq and Afghanistan</a:t>
            </a:r>
          </a:p>
          <a:p>
            <a:pPr>
              <a:buFont typeface="Arial"/>
              <a:buChar char="•"/>
            </a:pPr>
            <a:endParaRPr lang="en-US" sz="1200" dirty="0" smtClean="0"/>
          </a:p>
          <a:p>
            <a:pPr>
              <a:buFont typeface="Arial"/>
              <a:buChar char="•"/>
            </a:pPr>
            <a:r>
              <a:rPr lang="en-US" sz="1200" dirty="0" smtClean="0"/>
              <a:t>Number of military dependents (spouses and children) outnumber military members. </a:t>
            </a:r>
          </a:p>
          <a:p>
            <a:pPr>
              <a:buFont typeface="Arial"/>
              <a:buChar char="•"/>
            </a:pPr>
            <a:endParaRPr lang="en-US" sz="1800" b="1" dirty="0" smtClean="0"/>
          </a:p>
          <a:p>
            <a:pPr>
              <a:buFont typeface="Arial"/>
              <a:buChar char="•"/>
            </a:pPr>
            <a:r>
              <a:rPr lang="en-US" sz="1800" b="1" dirty="0" smtClean="0"/>
              <a:t>Nearly half (43%) of military service members have children</a:t>
            </a:r>
            <a:r>
              <a:rPr lang="en-US" sz="1800" b="1" baseline="0" dirty="0" smtClean="0"/>
              <a:t> with 1.9 million children from newborn to age 18 and 1.3 million are school age. Since 2001, approximately 2 million children have experienced a parental deployment.</a:t>
            </a:r>
          </a:p>
        </p:txBody>
      </p:sp>
      <p:sp>
        <p:nvSpPr>
          <p:cNvPr id="4" name="Slide Number Placeholder 3"/>
          <p:cNvSpPr>
            <a:spLocks noGrp="1"/>
          </p:cNvSpPr>
          <p:nvPr>
            <p:ph type="sldNum" sz="quarter" idx="10"/>
          </p:nvPr>
        </p:nvSpPr>
        <p:spPr/>
        <p:txBody>
          <a:bodyPr/>
          <a:lstStyle/>
          <a:p>
            <a:fld id="{B045A02C-DDD2-4446-93CA-9B6F89432ECE}" type="slidenum">
              <a:rPr lang="en-US" smtClean="0"/>
              <a:t>8</a:t>
            </a:fld>
            <a:endParaRPr lang="en-US" dirty="0"/>
          </a:p>
        </p:txBody>
      </p:sp>
    </p:spTree>
    <p:extLst>
      <p:ext uri="{BB962C8B-B14F-4D97-AF65-F5344CB8AC3E}">
        <p14:creationId xmlns:p14="http://schemas.microsoft.com/office/powerpoint/2010/main" val="293269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457200" rtl="0" eaLnBrk="1" fontAlgn="auto" latinLnBrk="0" hangingPunct="1">
              <a:lnSpc>
                <a:spcPct val="100000"/>
              </a:lnSpc>
              <a:spcBef>
                <a:spcPts val="0"/>
              </a:spcBef>
              <a:spcAft>
                <a:spcPts val="0"/>
              </a:spcAft>
              <a:buClrTx/>
              <a:buSzTx/>
              <a:buFont typeface="Arial"/>
              <a:buNone/>
              <a:tabLst/>
              <a:defRPr/>
            </a:pPr>
            <a:r>
              <a:rPr lang="en-US" sz="1200" dirty="0" smtClean="0"/>
              <a:t>Current military families have experienced the longest , most frequent, and most cumulative number of deployments in U.S. history-research suggests it is not the number of deployments but their cumulative length that have the most significant impact</a:t>
            </a:r>
            <a:r>
              <a:rPr lang="en-US" sz="1200" baseline="0" dirty="0" smtClean="0"/>
              <a:t> on children and families. </a:t>
            </a:r>
            <a:endParaRPr lang="en-US" sz="1200" dirty="0" smtClean="0"/>
          </a:p>
          <a:p>
            <a:pPr>
              <a:buFont typeface="Arial"/>
              <a:buNone/>
            </a:pPr>
            <a:endParaRPr lang="en-US" sz="1200" dirty="0" smtClean="0"/>
          </a:p>
          <a:p>
            <a:pPr>
              <a:buFont typeface="Arial"/>
              <a:buChar char="•"/>
            </a:pPr>
            <a:r>
              <a:rPr lang="en-US" sz="1200" dirty="0" smtClean="0"/>
              <a:t>Typical length of deployments is</a:t>
            </a:r>
            <a:r>
              <a:rPr lang="en-US" sz="1200" baseline="0" dirty="0" smtClean="0"/>
              <a:t> </a:t>
            </a:r>
            <a:r>
              <a:rPr lang="en-US" sz="1200" dirty="0" smtClean="0"/>
              <a:t>12-15 months due to lengthier trainings and periods away from home for staging and extensions. </a:t>
            </a:r>
          </a:p>
          <a:p>
            <a:pPr>
              <a:buFont typeface="Arial"/>
              <a:buNone/>
            </a:pPr>
            <a:endParaRPr lang="en-US" sz="1200" dirty="0" smtClean="0"/>
          </a:p>
          <a:p>
            <a:pPr>
              <a:buFont typeface="Arial"/>
              <a:buChar char="•"/>
            </a:pPr>
            <a:r>
              <a:rPr lang="en-US" sz="1200" dirty="0" smtClean="0"/>
              <a:t>Typical number of deployments is 2.2  with</a:t>
            </a:r>
            <a:r>
              <a:rPr lang="en-US" sz="1200" baseline="0" dirty="0" smtClean="0"/>
              <a:t> some active military members having up to five deployments</a:t>
            </a:r>
            <a:endParaRPr lang="en-US" sz="1200" dirty="0" smtClean="0"/>
          </a:p>
          <a:p>
            <a:pPr marL="0" marR="0" lvl="2" indent="0" algn="l" defTabSz="457200" rtl="0" eaLnBrk="1" fontAlgn="auto" latinLnBrk="0" hangingPunct="1">
              <a:lnSpc>
                <a:spcPct val="100000"/>
              </a:lnSpc>
              <a:spcBef>
                <a:spcPts val="0"/>
              </a:spcBef>
              <a:spcAft>
                <a:spcPts val="0"/>
              </a:spcAft>
              <a:buClrTx/>
              <a:buSzTx/>
              <a:buFont typeface="Arial"/>
              <a:buNone/>
              <a:tabLst/>
              <a:defRPr/>
            </a:pPr>
            <a:r>
              <a:rPr lang="en-US" sz="1200" dirty="0" smtClean="0"/>
              <a:t>----</a:t>
            </a:r>
            <a:endParaRPr lang="en-US" baseline="0" dirty="0" smtClean="0"/>
          </a:p>
        </p:txBody>
      </p:sp>
      <p:sp>
        <p:nvSpPr>
          <p:cNvPr id="4" name="Slide Number Placeholder 3"/>
          <p:cNvSpPr>
            <a:spLocks noGrp="1"/>
          </p:cNvSpPr>
          <p:nvPr>
            <p:ph type="sldNum" sz="quarter" idx="10"/>
          </p:nvPr>
        </p:nvSpPr>
        <p:spPr/>
        <p:txBody>
          <a:bodyPr/>
          <a:lstStyle/>
          <a:p>
            <a:fld id="{B045A02C-DDD2-4446-93CA-9B6F89432ECE}" type="slidenum">
              <a:rPr lang="en-US" smtClean="0"/>
              <a:t>9</a:t>
            </a:fld>
            <a:endParaRPr lang="en-US" dirty="0"/>
          </a:p>
        </p:txBody>
      </p:sp>
    </p:spTree>
    <p:extLst>
      <p:ext uri="{BB962C8B-B14F-4D97-AF65-F5344CB8AC3E}">
        <p14:creationId xmlns:p14="http://schemas.microsoft.com/office/powerpoint/2010/main" val="293269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5BC721-3907-4942-9238-9269C8E488CC}" type="datetimeFigureOut">
              <a:rPr lang="en-US" smtClean="0"/>
              <a:pPr/>
              <a:t>4/2/2013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E04287-5E76-4153-8CC1-D018A6DD4A55}"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5BC721-3907-4942-9238-9269C8E488CC}" type="datetimeFigureOut">
              <a:rPr lang="en-US" smtClean="0"/>
              <a:pPr/>
              <a:t>4/2/2013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E04287-5E76-4153-8CC1-D018A6DD4A5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5BC721-3907-4942-9238-9269C8E488CC}" type="datetimeFigureOut">
              <a:rPr lang="en-US" smtClean="0"/>
              <a:pPr/>
              <a:t>4/2/2013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E04287-5E76-4153-8CC1-D018A6DD4A5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A5BC721-3907-4942-9238-9269C8E488CC}" type="datetimeFigureOut">
              <a:rPr lang="en-US" smtClean="0"/>
              <a:pPr/>
              <a:t>4/2/2013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E04287-5E76-4153-8CC1-D018A6DD4A5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5BC721-3907-4942-9238-9269C8E488CC}" type="datetimeFigureOut">
              <a:rPr lang="en-US" smtClean="0"/>
              <a:pPr/>
              <a:t>4/2/2013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E04287-5E76-4153-8CC1-D018A6DD4A55}"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5BC721-3907-4942-9238-9269C8E488CC}" type="datetimeFigureOut">
              <a:rPr lang="en-US" smtClean="0"/>
              <a:pPr/>
              <a:t>4/2/2013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E04287-5E76-4153-8CC1-D018A6DD4A55}"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5BC721-3907-4942-9238-9269C8E488CC}" type="datetimeFigureOut">
              <a:rPr lang="en-US" smtClean="0"/>
              <a:pPr/>
              <a:t>4/2/2013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7E04287-5E76-4153-8CC1-D018A6DD4A5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5BC721-3907-4942-9238-9269C8E488CC}" type="datetimeFigureOut">
              <a:rPr lang="en-US" smtClean="0"/>
              <a:pPr/>
              <a:t>4/2/2013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7E04287-5E76-4153-8CC1-D018A6DD4A5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5BC721-3907-4942-9238-9269C8E488CC}" type="datetimeFigureOut">
              <a:rPr lang="en-US" smtClean="0"/>
              <a:pPr/>
              <a:t>4/2/2013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7E04287-5E76-4153-8CC1-D018A6DD4A5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5BC721-3907-4942-9238-9269C8E488CC}" type="datetimeFigureOut">
              <a:rPr lang="en-US" smtClean="0"/>
              <a:pPr/>
              <a:t>4/2/2013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E04287-5E76-4153-8CC1-D018A6DD4A55}"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5BC721-3907-4942-9238-9269C8E488CC}" type="datetimeFigureOut">
              <a:rPr lang="en-US" smtClean="0"/>
              <a:pPr/>
              <a:t>4/2/2013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E04287-5E76-4153-8CC1-D018A6DD4A5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Picture1.jpg"/>
          <p:cNvPicPr>
            <a:picLocks noChangeAspect="1"/>
          </p:cNvPicPr>
          <p:nvPr userDrawn="1"/>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lumMod val="95000"/>
                    <a:lumOff val="5000"/>
                  </a:schemeClr>
                </a:solidFill>
              </a:defRPr>
            </a:lvl1pPr>
          </a:lstStyle>
          <a:p>
            <a:fld id="{7A5BC721-3907-4942-9238-9269C8E488CC}" type="datetimeFigureOut">
              <a:rPr lang="en-US" smtClean="0"/>
              <a:pPr/>
              <a:t>4/2/2013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lumMod val="95000"/>
                    <a:lumOff val="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lumMod val="95000"/>
                    <a:lumOff val="5000"/>
                  </a:schemeClr>
                </a:solidFill>
              </a:defRPr>
            </a:lvl1pPr>
          </a:lstStyle>
          <a:p>
            <a:fld id="{57E04287-5E76-4153-8CC1-D018A6DD4A5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lumMod val="95000"/>
              <a:lumOff val="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95000"/>
              <a:lumOff val="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95000"/>
              <a:lumOff val="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95000"/>
              <a:lumOff val="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95000"/>
              <a:lumOff val="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95000"/>
              <a:lumOff val="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youtube.com/watch?v=QBzX9nZ4xBc"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youtube.com/watch?v=NveizwAMhpY"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457201"/>
            <a:ext cx="7391400" cy="2895600"/>
          </a:xfrm>
        </p:spPr>
        <p:txBody>
          <a:bodyPr>
            <a:normAutofit fontScale="90000"/>
          </a:bodyPr>
          <a:lstStyle/>
          <a:p>
            <a:r>
              <a:rPr lang="en-US" b="1" dirty="0" smtClean="0"/>
              <a:t>Securing the Yellow Ribbon: Caring for our Veterans and their Families During Phases of Deployment </a:t>
            </a:r>
            <a:br>
              <a:rPr lang="en-US" b="1" dirty="0" smtClean="0"/>
            </a:br>
            <a:endParaRPr lang="en-US" b="1" dirty="0"/>
          </a:p>
        </p:txBody>
      </p:sp>
      <p:sp>
        <p:nvSpPr>
          <p:cNvPr id="3" name="Subtitle 2"/>
          <p:cNvSpPr>
            <a:spLocks noGrp="1"/>
          </p:cNvSpPr>
          <p:nvPr>
            <p:ph type="subTitle" idx="1"/>
          </p:nvPr>
        </p:nvSpPr>
        <p:spPr>
          <a:xfrm>
            <a:off x="1371600" y="3505200"/>
            <a:ext cx="6400800" cy="1524000"/>
          </a:xfrm>
        </p:spPr>
        <p:txBody>
          <a:bodyPr/>
          <a:lstStyle/>
          <a:p>
            <a:r>
              <a:rPr lang="en-US" b="1" dirty="0" smtClean="0">
                <a:solidFill>
                  <a:schemeClr val="tx1"/>
                </a:solidFill>
              </a:rPr>
              <a:t>Mark E. Swerdlik</a:t>
            </a:r>
          </a:p>
          <a:p>
            <a:r>
              <a:rPr lang="en-US" b="1" dirty="0" smtClean="0">
                <a:solidFill>
                  <a:schemeClr val="tx1"/>
                </a:solidFill>
              </a:rPr>
              <a:t>Illinois State University</a:t>
            </a:r>
          </a:p>
        </p:txBody>
      </p:sp>
      <p:pic>
        <p:nvPicPr>
          <p:cNvPr id="4" name="Picture 3" descr="soldier and family title slide.jpeg"/>
          <p:cNvPicPr>
            <a:picLocks noChangeAspect="1"/>
          </p:cNvPicPr>
          <p:nvPr/>
        </p:nvPicPr>
        <p:blipFill>
          <a:blip r:embed="rId3"/>
          <a:stretch>
            <a:fillRect/>
          </a:stretch>
        </p:blipFill>
        <p:spPr>
          <a:xfrm>
            <a:off x="6897688" y="3200400"/>
            <a:ext cx="2032000" cy="3352801"/>
          </a:xfrm>
          <a:prstGeom prst="rect">
            <a:avLst/>
          </a:prstGeom>
        </p:spPr>
      </p:pic>
      <p:pic>
        <p:nvPicPr>
          <p:cNvPr id="5" name="Picture 4" descr="remembering-the-victorian-bushfires-of-february-2009-019.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124200"/>
            <a:ext cx="2286000" cy="37338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b="1" dirty="0" smtClean="0"/>
              <a:t>Changes in the U.S. Military</a:t>
            </a:r>
            <a:endParaRPr lang="en-US" b="1" dirty="0"/>
          </a:p>
        </p:txBody>
      </p:sp>
      <p:sp>
        <p:nvSpPr>
          <p:cNvPr id="3" name="Content Placeholder 2"/>
          <p:cNvSpPr>
            <a:spLocks noGrp="1"/>
          </p:cNvSpPr>
          <p:nvPr>
            <p:ph idx="1"/>
          </p:nvPr>
        </p:nvSpPr>
        <p:spPr>
          <a:xfrm>
            <a:off x="457200" y="1143000"/>
            <a:ext cx="8229600" cy="5715000"/>
          </a:xfrm>
        </p:spPr>
        <p:txBody>
          <a:bodyPr>
            <a:normAutofit/>
          </a:bodyPr>
          <a:lstStyle/>
          <a:p>
            <a:pPr>
              <a:buFont typeface="Arial"/>
              <a:buChar char="•"/>
            </a:pPr>
            <a:endParaRPr lang="en-US" dirty="0" smtClean="0"/>
          </a:p>
          <a:p>
            <a:pPr>
              <a:buFont typeface="Arial"/>
              <a:buChar char="•"/>
            </a:pPr>
            <a:endParaRPr lang="en-US" sz="4400" dirty="0" smtClean="0"/>
          </a:p>
          <a:p>
            <a:pPr>
              <a:buNone/>
            </a:pPr>
            <a:r>
              <a:rPr lang="en-US" sz="4400" dirty="0" smtClean="0"/>
              <a:t> </a:t>
            </a:r>
          </a:p>
          <a:p>
            <a:endParaRPr lang="en-US" dirty="0"/>
          </a:p>
        </p:txBody>
      </p:sp>
      <p:pic>
        <p:nvPicPr>
          <p:cNvPr id="4" name="Picture 3"/>
          <p:cNvPicPr>
            <a:picLocks noChangeAspect="1"/>
          </p:cNvPicPr>
          <p:nvPr/>
        </p:nvPicPr>
        <p:blipFill>
          <a:blip r:embed="rId3"/>
          <a:stretch>
            <a:fillRect/>
          </a:stretch>
        </p:blipFill>
        <p:spPr>
          <a:xfrm>
            <a:off x="304800" y="1828800"/>
            <a:ext cx="2476500" cy="3289300"/>
          </a:xfrm>
          <a:prstGeom prst="rect">
            <a:avLst/>
          </a:prstGeom>
        </p:spPr>
      </p:pic>
      <p:pic>
        <p:nvPicPr>
          <p:cNvPr id="5" name="Picture 4"/>
          <p:cNvPicPr>
            <a:picLocks noChangeAspect="1"/>
          </p:cNvPicPr>
          <p:nvPr/>
        </p:nvPicPr>
        <p:blipFill>
          <a:blip r:embed="rId4"/>
          <a:stretch>
            <a:fillRect/>
          </a:stretch>
        </p:blipFill>
        <p:spPr>
          <a:xfrm>
            <a:off x="3124200" y="1524000"/>
            <a:ext cx="2159000" cy="3759200"/>
          </a:xfrm>
          <a:prstGeom prst="rect">
            <a:avLst/>
          </a:prstGeom>
        </p:spPr>
      </p:pic>
      <p:pic>
        <p:nvPicPr>
          <p:cNvPr id="6" name="Picture 5"/>
          <p:cNvPicPr>
            <a:picLocks noChangeAspect="1"/>
          </p:cNvPicPr>
          <p:nvPr/>
        </p:nvPicPr>
        <p:blipFill>
          <a:blip r:embed="rId5"/>
          <a:stretch>
            <a:fillRect/>
          </a:stretch>
        </p:blipFill>
        <p:spPr>
          <a:xfrm>
            <a:off x="5562600" y="1295400"/>
            <a:ext cx="3289300" cy="2463800"/>
          </a:xfrm>
          <a:prstGeom prst="rect">
            <a:avLst/>
          </a:prstGeom>
        </p:spPr>
      </p:pic>
      <p:pic>
        <p:nvPicPr>
          <p:cNvPr id="8" name="Picture 7" descr="DownloadedFile.jpe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638800" y="3986886"/>
            <a:ext cx="3505200" cy="2324100"/>
          </a:xfrm>
          <a:prstGeom prst="rect">
            <a:avLst/>
          </a:prstGeom>
        </p:spPr>
      </p:pic>
    </p:spTree>
    <p:extLst>
      <p:ext uri="{BB962C8B-B14F-4D97-AF65-F5344CB8AC3E}">
        <p14:creationId xmlns:p14="http://schemas.microsoft.com/office/powerpoint/2010/main" val="28564252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Phases of Deployment</a:t>
            </a:r>
            <a:endParaRPr lang="en-US" b="1" dirty="0"/>
          </a:p>
        </p:txBody>
      </p:sp>
      <p:sp>
        <p:nvSpPr>
          <p:cNvPr id="3" name="Content Placeholder 2"/>
          <p:cNvSpPr>
            <a:spLocks noGrp="1"/>
          </p:cNvSpPr>
          <p:nvPr>
            <p:ph idx="1"/>
          </p:nvPr>
        </p:nvSpPr>
        <p:spPr>
          <a:xfrm>
            <a:off x="2438400" y="1447800"/>
            <a:ext cx="6248400" cy="4953000"/>
          </a:xfrm>
        </p:spPr>
        <p:txBody>
          <a:bodyPr>
            <a:normAutofit/>
          </a:bodyPr>
          <a:lstStyle/>
          <a:p>
            <a:pPr lvl="0"/>
            <a:r>
              <a:rPr lang="en-US" sz="3800" b="1" dirty="0"/>
              <a:t>Pre-Deployment</a:t>
            </a:r>
          </a:p>
          <a:p>
            <a:pPr lvl="0"/>
            <a:r>
              <a:rPr lang="en-US" sz="3800" b="1" dirty="0"/>
              <a:t>Deployment</a:t>
            </a:r>
          </a:p>
          <a:p>
            <a:pPr lvl="0"/>
            <a:r>
              <a:rPr lang="en-US" sz="3800" b="1" dirty="0"/>
              <a:t>Sustainment </a:t>
            </a:r>
          </a:p>
          <a:p>
            <a:pPr lvl="0"/>
            <a:r>
              <a:rPr lang="en-US" sz="3800" b="1" dirty="0"/>
              <a:t>Anticipatory </a:t>
            </a:r>
            <a:r>
              <a:rPr lang="en-US" sz="3800" b="1" dirty="0" smtClean="0"/>
              <a:t>Return  </a:t>
            </a:r>
          </a:p>
          <a:p>
            <a:pPr lvl="0"/>
            <a:r>
              <a:rPr lang="en-US" sz="3800" b="1" dirty="0" smtClean="0"/>
              <a:t>Reunion /Homecoming</a:t>
            </a:r>
            <a:endParaRPr lang="en-US" sz="3800" b="1" dirty="0"/>
          </a:p>
          <a:p>
            <a:pPr lvl="0"/>
            <a:r>
              <a:rPr lang="en-US" sz="3800" b="1" dirty="0"/>
              <a:t>Reintegration  </a:t>
            </a:r>
            <a:r>
              <a:rPr lang="en-US" sz="3800" b="1" dirty="0" smtClean="0"/>
              <a:t> </a:t>
            </a:r>
            <a:endParaRPr lang="en-US" sz="3800" b="1" dirty="0"/>
          </a:p>
          <a:p>
            <a:pPr marL="0" indent="0">
              <a:buNone/>
            </a:pPr>
            <a:endParaRPr lang="en-US" sz="3600" b="1" dirty="0"/>
          </a:p>
          <a:p>
            <a:pPr marL="0" indent="0">
              <a:buNone/>
            </a:pPr>
            <a:endParaRPr lang="en-US" dirty="0"/>
          </a:p>
          <a:p>
            <a:endParaRPr lang="en-US" dirty="0"/>
          </a:p>
        </p:txBody>
      </p:sp>
    </p:spTree>
    <p:extLst>
      <p:ext uri="{BB962C8B-B14F-4D97-AF65-F5344CB8AC3E}">
        <p14:creationId xmlns:p14="http://schemas.microsoft.com/office/powerpoint/2010/main" val="20336351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canoe.jpg"/>
          <p:cNvPicPr>
            <a:picLocks noGrp="1" noChangeAspect="1"/>
          </p:cNvPicPr>
          <p:nvPr>
            <p:ph idx="1"/>
          </p:nvPr>
        </p:nvPicPr>
        <p:blipFill rotWithShape="1">
          <a:blip r:embed="rId3">
            <a:extLst>
              <a:ext uri="{28A0092B-C50C-407E-A947-70E740481C1C}">
                <a14:useLocalDpi xmlns:a14="http://schemas.microsoft.com/office/drawing/2010/main" val="0"/>
              </a:ext>
            </a:extLst>
          </a:blip>
          <a:srcRect l="-52493" r="-52493"/>
          <a:stretch/>
        </p:blipFill>
        <p:spPr>
          <a:xfrm>
            <a:off x="914400" y="1524000"/>
            <a:ext cx="8686800" cy="4876800"/>
          </a:xfrm>
        </p:spPr>
      </p:pic>
    </p:spTree>
    <p:extLst>
      <p:ext uri="{BB962C8B-B14F-4D97-AF65-F5344CB8AC3E}">
        <p14:creationId xmlns:p14="http://schemas.microsoft.com/office/powerpoint/2010/main" val="39605538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Homecomings in 20</a:t>
            </a:r>
            <a:r>
              <a:rPr lang="en-US" b="1" baseline="30000" dirty="0" smtClean="0"/>
              <a:t>th</a:t>
            </a:r>
            <a:r>
              <a:rPr lang="en-US" b="1" dirty="0" smtClean="0"/>
              <a:t> and 21</a:t>
            </a:r>
            <a:r>
              <a:rPr lang="en-US" b="1" baseline="30000" dirty="0" smtClean="0"/>
              <a:t>st</a:t>
            </a:r>
            <a:r>
              <a:rPr lang="en-US" b="1" dirty="0" smtClean="0"/>
              <a:t> </a:t>
            </a:r>
            <a:r>
              <a:rPr lang="en-US" b="1" dirty="0" smtClean="0">
                <a:solidFill>
                  <a:schemeClr val="tx1"/>
                </a:solidFill>
              </a:rPr>
              <a:t>Century</a:t>
            </a:r>
            <a:endParaRPr lang="en-US" b="1" dirty="0">
              <a:solidFill>
                <a:schemeClr val="tx1"/>
              </a:solidFill>
            </a:endParaRPr>
          </a:p>
        </p:txBody>
      </p:sp>
      <p:sp>
        <p:nvSpPr>
          <p:cNvPr id="3" name="Content Placeholder 2"/>
          <p:cNvSpPr>
            <a:spLocks noGrp="1"/>
          </p:cNvSpPr>
          <p:nvPr>
            <p:ph idx="1"/>
          </p:nvPr>
        </p:nvSpPr>
        <p:spPr>
          <a:xfrm>
            <a:off x="2819400" y="1447800"/>
            <a:ext cx="5867400" cy="4678363"/>
          </a:xfrm>
        </p:spPr>
        <p:txBody>
          <a:bodyPr>
            <a:normAutofit fontScale="92500" lnSpcReduction="20000"/>
          </a:bodyPr>
          <a:lstStyle/>
          <a:p>
            <a:r>
              <a:rPr lang="en-US" sz="4000" b="1" dirty="0" smtClean="0"/>
              <a:t>World War I</a:t>
            </a:r>
          </a:p>
          <a:p>
            <a:endParaRPr lang="en-US" sz="4000" b="1" dirty="0" smtClean="0"/>
          </a:p>
          <a:p>
            <a:r>
              <a:rPr lang="en-US" sz="4000" b="1" dirty="0" smtClean="0"/>
              <a:t>World War II</a:t>
            </a:r>
          </a:p>
          <a:p>
            <a:endParaRPr lang="en-US" sz="4000" b="1" dirty="0" smtClean="0"/>
          </a:p>
          <a:p>
            <a:r>
              <a:rPr lang="en-US" sz="4000" b="1" dirty="0" smtClean="0"/>
              <a:t>Vietnam War</a:t>
            </a:r>
          </a:p>
          <a:p>
            <a:endParaRPr lang="en-US" sz="4000" b="1" dirty="0" smtClean="0"/>
          </a:p>
          <a:p>
            <a:r>
              <a:rPr lang="en-US" sz="4000" b="1" dirty="0" smtClean="0"/>
              <a:t>Operations Iraqi and Enduring Freedom</a:t>
            </a:r>
            <a:endParaRPr lang="en-US" sz="4000" b="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Homecoming: World War I</a:t>
            </a:r>
            <a:endParaRPr lang="en-US" b="1" dirty="0"/>
          </a:p>
        </p:txBody>
      </p:sp>
      <p:sp>
        <p:nvSpPr>
          <p:cNvPr id="3" name="Content Placeholder 2"/>
          <p:cNvSpPr>
            <a:spLocks noGrp="1"/>
          </p:cNvSpPr>
          <p:nvPr>
            <p:ph idx="1"/>
          </p:nvPr>
        </p:nvSpPr>
        <p:spPr/>
        <p:txBody>
          <a:bodyPr>
            <a:normAutofit lnSpcReduction="10000"/>
          </a:bodyPr>
          <a:lstStyle/>
          <a:p>
            <a:endParaRPr lang="en-US" dirty="0" smtClean="0"/>
          </a:p>
          <a:p>
            <a:endParaRPr lang="en-US" dirty="0" smtClean="0"/>
          </a:p>
          <a:p>
            <a:endParaRPr lang="en-US" dirty="0"/>
          </a:p>
          <a:p>
            <a:endParaRPr lang="en-US" dirty="0" smtClean="0"/>
          </a:p>
          <a:p>
            <a:endParaRPr lang="pl-PL" dirty="0" smtClean="0">
              <a:hlinkClick r:id="rId3"/>
            </a:endParaRPr>
          </a:p>
          <a:p>
            <a:endParaRPr lang="pl-PL" dirty="0">
              <a:hlinkClick r:id="rId3"/>
            </a:endParaRPr>
          </a:p>
          <a:p>
            <a:pPr marL="0" indent="0">
              <a:buNone/>
            </a:pPr>
            <a:r>
              <a:rPr lang="pl-PL" dirty="0" smtClean="0">
                <a:hlinkClick r:id="rId3"/>
              </a:rPr>
              <a:t>http</a:t>
            </a:r>
            <a:r>
              <a:rPr lang="pl-PL" dirty="0">
                <a:hlinkClick r:id="rId3"/>
              </a:rPr>
              <a:t>://www.youtube.com/watch?v=</a:t>
            </a:r>
            <a:r>
              <a:rPr lang="pl-PL" dirty="0" smtClean="0">
                <a:hlinkClick r:id="rId3"/>
              </a:rPr>
              <a:t>QBzX9nZ4xBc</a:t>
            </a:r>
            <a:endParaRPr lang="en-US" dirty="0" smtClean="0"/>
          </a:p>
          <a:p>
            <a:endParaRPr lang="en-US" dirty="0" smtClean="0"/>
          </a:p>
        </p:txBody>
      </p:sp>
      <p:pic>
        <p:nvPicPr>
          <p:cNvPr id="5" name="Picture 4"/>
          <p:cNvPicPr>
            <a:picLocks noChangeAspect="1"/>
          </p:cNvPicPr>
          <p:nvPr/>
        </p:nvPicPr>
        <p:blipFill>
          <a:blip r:embed="rId4"/>
          <a:stretch>
            <a:fillRect/>
          </a:stretch>
        </p:blipFill>
        <p:spPr>
          <a:xfrm>
            <a:off x="2667000" y="1219200"/>
            <a:ext cx="3810000" cy="2971800"/>
          </a:xfrm>
          <a:prstGeom prst="rect">
            <a:avLst/>
          </a:prstGeom>
        </p:spPr>
      </p:pic>
    </p:spTree>
    <p:extLst>
      <p:ext uri="{BB962C8B-B14F-4D97-AF65-F5344CB8AC3E}">
        <p14:creationId xmlns:p14="http://schemas.microsoft.com/office/powerpoint/2010/main" val="23782130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For Love of Liberty - World War I - Homecom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 y="-304800"/>
            <a:ext cx="8686800" cy="6830291"/>
          </a:xfrm>
          <a:prstGeom prst="rect">
            <a:avLst/>
          </a:prstGeom>
        </p:spPr>
      </p:pic>
    </p:spTree>
    <p:extLst>
      <p:ext uri="{BB962C8B-B14F-4D97-AF65-F5344CB8AC3E}">
        <p14:creationId xmlns:p14="http://schemas.microsoft.com/office/powerpoint/2010/main" val="32722644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100000">
                <p:cTn id="7"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Homecoming: World War II</a:t>
            </a:r>
            <a:endParaRPr lang="en-US" b="1" dirty="0"/>
          </a:p>
        </p:txBody>
      </p:sp>
      <p:sp>
        <p:nvSpPr>
          <p:cNvPr id="5" name="Content Placeholder 4"/>
          <p:cNvSpPr>
            <a:spLocks noGrp="1"/>
          </p:cNvSpPr>
          <p:nvPr>
            <p:ph idx="1"/>
          </p:nvPr>
        </p:nvSpPr>
        <p:spPr>
          <a:xfrm>
            <a:off x="4876800" y="1524000"/>
            <a:ext cx="4267200" cy="5029200"/>
          </a:xfrm>
        </p:spPr>
        <p:txBody>
          <a:bodyPr>
            <a:normAutofit fontScale="92500" lnSpcReduction="10000"/>
          </a:bodyPr>
          <a:lstStyle/>
          <a:p>
            <a:pPr marL="0" indent="0">
              <a:buNone/>
            </a:pPr>
            <a:r>
              <a:rPr lang="en-US" b="1" dirty="0" smtClean="0"/>
              <a:t>Higher combat exposure lead to:</a:t>
            </a:r>
          </a:p>
          <a:p>
            <a:pPr>
              <a:buFont typeface="Arial"/>
              <a:buChar char="•"/>
            </a:pPr>
            <a:r>
              <a:rPr lang="en-US" b="1" dirty="0" smtClean="0"/>
              <a:t>Long-term physical and mental health implications </a:t>
            </a:r>
          </a:p>
          <a:p>
            <a:pPr>
              <a:buFont typeface="Arial"/>
              <a:buChar char="•"/>
            </a:pPr>
            <a:r>
              <a:rPr lang="en-US" b="1" dirty="0" smtClean="0"/>
              <a:t>56% of World War II veterans who experienced heavy combat died by age 65</a:t>
            </a:r>
          </a:p>
          <a:p>
            <a:pPr>
              <a:buFont typeface="Arial"/>
              <a:buChar char="•"/>
            </a:pPr>
            <a:r>
              <a:rPr lang="en-US" b="1" dirty="0" smtClean="0"/>
              <a:t>High percentage with PTSD</a:t>
            </a:r>
          </a:p>
          <a:p>
            <a:pPr>
              <a:buFont typeface="Arial"/>
              <a:buChar char="•"/>
            </a:pPr>
            <a:endParaRPr lang="en-US" dirty="0" smtClean="0"/>
          </a:p>
          <a:p>
            <a:pPr>
              <a:buFont typeface="Arial"/>
              <a:buChar char="•"/>
            </a:pPr>
            <a:endParaRPr lang="en-US" dirty="0"/>
          </a:p>
          <a:p>
            <a:endParaRPr lang="en-US" dirty="0"/>
          </a:p>
        </p:txBody>
      </p:sp>
      <p:pic>
        <p:nvPicPr>
          <p:cNvPr id="6" name="Picture 5" descr="times_squar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0" y="1600200"/>
            <a:ext cx="3970074" cy="41910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Homecoming: World War II</a:t>
            </a:r>
            <a:endParaRPr lang="en-US" b="1" dirty="0"/>
          </a:p>
        </p:txBody>
      </p:sp>
      <p:sp>
        <p:nvSpPr>
          <p:cNvPr id="5" name="Content Placeholder 4"/>
          <p:cNvSpPr>
            <a:spLocks noGrp="1"/>
          </p:cNvSpPr>
          <p:nvPr>
            <p:ph idx="1"/>
          </p:nvPr>
        </p:nvSpPr>
        <p:spPr>
          <a:xfrm>
            <a:off x="4876800" y="1524000"/>
            <a:ext cx="4267200" cy="5029200"/>
          </a:xfrm>
        </p:spPr>
        <p:txBody>
          <a:bodyPr>
            <a:normAutofit/>
          </a:bodyPr>
          <a:lstStyle/>
          <a:p>
            <a:pPr>
              <a:buFont typeface="Arial"/>
              <a:buChar char="•"/>
            </a:pPr>
            <a:endParaRPr lang="en-US" dirty="0" smtClean="0"/>
          </a:p>
          <a:p>
            <a:pPr>
              <a:buFont typeface="Arial"/>
              <a:buChar char="•"/>
            </a:pPr>
            <a:endParaRPr lang="en-US" dirty="0"/>
          </a:p>
          <a:p>
            <a:endParaRPr lang="en-US" dirty="0"/>
          </a:p>
        </p:txBody>
      </p:sp>
      <p:pic>
        <p:nvPicPr>
          <p:cNvPr id="3" name="Picture 2" descr="1321407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38400" y="1600200"/>
            <a:ext cx="4343400" cy="4800600"/>
          </a:xfrm>
          <a:prstGeom prst="rect">
            <a:avLst/>
          </a:prstGeom>
        </p:spPr>
      </p:pic>
    </p:spTree>
    <p:extLst>
      <p:ext uri="{BB962C8B-B14F-4D97-AF65-F5344CB8AC3E}">
        <p14:creationId xmlns:p14="http://schemas.microsoft.com/office/powerpoint/2010/main" val="24331582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Homecoming: Viet Nam War</a:t>
            </a:r>
            <a:endParaRPr lang="en-US" b="1" dirty="0"/>
          </a:p>
        </p:txBody>
      </p:sp>
      <p:pic>
        <p:nvPicPr>
          <p:cNvPr id="4" name="Content Placeholder 3" descr="Sal+Veder-1.jpg"/>
          <p:cNvPicPr>
            <a:picLocks noGrp="1" noChangeAspect="1"/>
          </p:cNvPicPr>
          <p:nvPr>
            <p:ph idx="1"/>
          </p:nvPr>
        </p:nvPicPr>
        <p:blipFill>
          <a:blip r:embed="rId3" cstate="screen">
            <a:extLst>
              <a:ext uri="{28A0092B-C50C-407E-A947-70E740481C1C}">
                <a14:useLocalDpi xmlns:a14="http://schemas.microsoft.com/office/drawing/2010/main"/>
              </a:ext>
            </a:extLst>
          </a:blip>
          <a:srcRect l="-13641" r="-13641"/>
          <a:stretch>
            <a:fillRect/>
          </a:stretch>
        </p:blip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Homecoming: Viet Nam War</a:t>
            </a:r>
            <a:endParaRPr lang="en-US" b="1"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p:txBody>
      </p:sp>
      <p:pic>
        <p:nvPicPr>
          <p:cNvPr id="4" name="Picture 3" descr="vitenam protestor.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4800" y="1524000"/>
            <a:ext cx="4190999" cy="4419599"/>
          </a:xfrm>
          <a:prstGeom prst="rect">
            <a:avLst/>
          </a:prstGeom>
        </p:spPr>
      </p:pic>
      <p:pic>
        <p:nvPicPr>
          <p:cNvPr id="6" name="Picture 5"/>
          <p:cNvPicPr>
            <a:picLocks noChangeAspect="1"/>
          </p:cNvPicPr>
          <p:nvPr/>
        </p:nvPicPr>
        <p:blipFill>
          <a:blip r:embed="rId4"/>
          <a:stretch>
            <a:fillRect/>
          </a:stretch>
        </p:blipFill>
        <p:spPr>
          <a:xfrm>
            <a:off x="5791200" y="1447800"/>
            <a:ext cx="2387600" cy="48768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b="1" dirty="0" smtClean="0"/>
              <a:t>Overview of This Evenings Talk</a:t>
            </a:r>
            <a:endParaRPr lang="en-US" b="1" dirty="0"/>
          </a:p>
        </p:txBody>
      </p:sp>
      <p:sp>
        <p:nvSpPr>
          <p:cNvPr id="3" name="Content Placeholder 2"/>
          <p:cNvSpPr>
            <a:spLocks noGrp="1"/>
          </p:cNvSpPr>
          <p:nvPr>
            <p:ph idx="1"/>
          </p:nvPr>
        </p:nvSpPr>
        <p:spPr>
          <a:xfrm>
            <a:off x="2667000" y="1066800"/>
            <a:ext cx="6019800" cy="6248400"/>
          </a:xfrm>
        </p:spPr>
        <p:txBody>
          <a:bodyPr>
            <a:noAutofit/>
          </a:bodyPr>
          <a:lstStyle/>
          <a:p>
            <a:r>
              <a:rPr lang="en-US" sz="2800" b="1" dirty="0" smtClean="0"/>
              <a:t>Background Statistics</a:t>
            </a:r>
          </a:p>
          <a:p>
            <a:r>
              <a:rPr lang="en-US" sz="2800" b="1" dirty="0" smtClean="0"/>
              <a:t>Changes in the U.S. Military </a:t>
            </a:r>
          </a:p>
          <a:p>
            <a:r>
              <a:rPr lang="en-US" sz="2800" b="1" dirty="0"/>
              <a:t>Phases of </a:t>
            </a:r>
            <a:r>
              <a:rPr lang="en-US" sz="2800" b="1" dirty="0" smtClean="0"/>
              <a:t>Deployment</a:t>
            </a:r>
          </a:p>
          <a:p>
            <a:r>
              <a:rPr lang="en-US" sz="2800" b="1" dirty="0" smtClean="0"/>
              <a:t>Homecomings from Wars  in 20</a:t>
            </a:r>
            <a:r>
              <a:rPr lang="en-US" sz="2800" b="1" baseline="30000" dirty="0" smtClean="0"/>
              <a:t>th</a:t>
            </a:r>
            <a:r>
              <a:rPr lang="en-US" sz="2800" b="1" dirty="0" smtClean="0"/>
              <a:t> and Early 21</a:t>
            </a:r>
            <a:r>
              <a:rPr lang="en-US" sz="2800" b="1" baseline="30000" dirty="0" smtClean="0"/>
              <a:t>st</a:t>
            </a:r>
            <a:r>
              <a:rPr lang="en-US" sz="2800" b="1" dirty="0" smtClean="0"/>
              <a:t> Century</a:t>
            </a:r>
          </a:p>
          <a:p>
            <a:r>
              <a:rPr lang="en-US" sz="2800" b="1" dirty="0" smtClean="0"/>
              <a:t>Mental Health Challenges of Soldiers and for Families </a:t>
            </a:r>
          </a:p>
          <a:p>
            <a:r>
              <a:rPr lang="en-US" sz="2800" b="1" dirty="0"/>
              <a:t>I</a:t>
            </a:r>
            <a:r>
              <a:rPr lang="en-US" sz="2800" b="1" dirty="0" smtClean="0"/>
              <a:t>mpact of Deployment on Children</a:t>
            </a:r>
          </a:p>
          <a:p>
            <a:r>
              <a:rPr lang="en-US" sz="2800" b="1" dirty="0" smtClean="0"/>
              <a:t>Review of Strategies to Address Reintegration Challenges </a:t>
            </a:r>
          </a:p>
          <a:p>
            <a:r>
              <a:rPr lang="en-US" sz="2800" b="1" dirty="0" smtClean="0"/>
              <a:t>Take Home Points</a:t>
            </a:r>
          </a:p>
          <a:p>
            <a:endParaRPr lang="en-US" sz="2800" b="1" dirty="0" smtClean="0"/>
          </a:p>
          <a:p>
            <a:endParaRPr lang="en-US" sz="2800" b="1" dirty="0" smtClean="0"/>
          </a:p>
          <a:p>
            <a:endParaRPr lang="en-US" sz="2800" b="1" dirty="0" smtClean="0"/>
          </a:p>
          <a:p>
            <a:endParaRPr lang="en-US" sz="2800" b="1" dirty="0"/>
          </a:p>
        </p:txBody>
      </p:sp>
    </p:spTree>
    <p:extLst>
      <p:ext uri="{BB962C8B-B14F-4D97-AF65-F5344CB8AC3E}">
        <p14:creationId xmlns:p14="http://schemas.microsoft.com/office/powerpoint/2010/main" val="19446204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Homecoming: Post 9/11 Wars</a:t>
            </a:r>
            <a:endParaRPr lang="en-US" b="1" dirty="0"/>
          </a:p>
        </p:txBody>
      </p:sp>
      <p:pic>
        <p:nvPicPr>
          <p:cNvPr id="4" name="Content Placeholder 3" descr="Home-Again-Elisha-Page-Argus.png"/>
          <p:cNvPicPr>
            <a:picLocks noGrp="1" noChangeAspect="1"/>
          </p:cNvPicPr>
          <p:nvPr>
            <p:ph idx="1"/>
          </p:nvPr>
        </p:nvPicPr>
        <p:blipFill>
          <a:blip r:embed="rId3" cstate="screen">
            <a:extLst>
              <a:ext uri="{28A0092B-C50C-407E-A947-70E740481C1C}">
                <a14:useLocalDpi xmlns:a14="http://schemas.microsoft.com/office/drawing/2010/main"/>
              </a:ext>
            </a:extLst>
          </a:blip>
          <a:srcRect l="-11828" r="-11828"/>
          <a:stretch>
            <a:fillRect/>
          </a:stretch>
        </p:blip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a:bodyPr>
          <a:lstStyle/>
          <a:p>
            <a:r>
              <a:rPr lang="en-US" b="1" dirty="0" smtClean="0"/>
              <a:t>Homecoming: Post 9/11 Wars</a:t>
            </a:r>
            <a:endParaRPr lang="en-US" b="1" dirty="0"/>
          </a:p>
        </p:txBody>
      </p:sp>
      <p:sp>
        <p:nvSpPr>
          <p:cNvPr id="3" name="Content Placeholder 2"/>
          <p:cNvSpPr>
            <a:spLocks noGrp="1"/>
          </p:cNvSpPr>
          <p:nvPr>
            <p:ph idx="1"/>
          </p:nvPr>
        </p:nvSpPr>
        <p:spPr/>
        <p:txBody>
          <a:bodyPr/>
          <a:lstStyle/>
          <a:p>
            <a:r>
              <a:rPr lang="en-US" dirty="0">
                <a:hlinkClick r:id="rId3"/>
              </a:rPr>
              <a:t>&lt;</a:t>
            </a:r>
            <a:r>
              <a:rPr lang="en-US" u="sng" dirty="0" smtClean="0">
                <a:hlinkClick r:id="rId3"/>
              </a:rPr>
              <a:t>http</a:t>
            </a:r>
            <a:r>
              <a:rPr lang="en-US" u="sng" dirty="0">
                <a:hlinkClick r:id="rId3"/>
              </a:rPr>
              <a:t>://www.youtube.com/watch?v=</a:t>
            </a:r>
            <a:r>
              <a:rPr lang="en-US" u="sng" dirty="0" smtClean="0">
                <a:hlinkClick r:id="rId3"/>
              </a:rPr>
              <a:t>NveizwAMhpY</a:t>
            </a:r>
            <a:r>
              <a:rPr lang="en-US" dirty="0" smtClean="0"/>
              <a:t>&gt;</a:t>
            </a:r>
            <a:endParaRPr lang="en-US" dirty="0"/>
          </a:p>
        </p:txBody>
      </p:sp>
      <p:pic>
        <p:nvPicPr>
          <p:cNvPr id="4" name="Picture 3"/>
          <p:cNvPicPr>
            <a:picLocks noChangeAspect="1"/>
          </p:cNvPicPr>
          <p:nvPr/>
        </p:nvPicPr>
        <p:blipFill>
          <a:blip r:embed="rId4"/>
          <a:stretch>
            <a:fillRect/>
          </a:stretch>
        </p:blipFill>
        <p:spPr>
          <a:xfrm>
            <a:off x="2209800" y="2743200"/>
            <a:ext cx="4191000" cy="3810000"/>
          </a:xfrm>
          <a:prstGeom prst="rect">
            <a:avLst/>
          </a:prstGeom>
        </p:spPr>
      </p:pic>
    </p:spTree>
    <p:extLst>
      <p:ext uri="{BB962C8B-B14F-4D97-AF65-F5344CB8AC3E}">
        <p14:creationId xmlns:p14="http://schemas.microsoft.com/office/powerpoint/2010/main" val="1261551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oldier homecoming surprise mix 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52400"/>
            <a:ext cx="8991600" cy="6477000"/>
          </a:xfrm>
          <a:prstGeom prst="rect">
            <a:avLst/>
          </a:prstGeom>
        </p:spPr>
      </p:pic>
    </p:spTree>
    <p:extLst>
      <p:ext uri="{BB962C8B-B14F-4D97-AF65-F5344CB8AC3E}">
        <p14:creationId xmlns:p14="http://schemas.microsoft.com/office/powerpoint/2010/main" val="26207122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5029200" cy="1143000"/>
          </a:xfrm>
        </p:spPr>
        <p:txBody>
          <a:bodyPr>
            <a:normAutofit fontScale="90000"/>
          </a:bodyPr>
          <a:lstStyle/>
          <a:p>
            <a:pPr algn="l"/>
            <a:r>
              <a:rPr lang="en-US" sz="4000" b="1" dirty="0" smtClean="0"/>
              <a:t>Reintegration Challenges </a:t>
            </a:r>
            <a:endParaRPr lang="en-US" sz="4000" b="1" dirty="0"/>
          </a:p>
        </p:txBody>
      </p:sp>
      <p:sp>
        <p:nvSpPr>
          <p:cNvPr id="3" name="Content Placeholder 2"/>
          <p:cNvSpPr>
            <a:spLocks noGrp="1"/>
          </p:cNvSpPr>
          <p:nvPr>
            <p:ph idx="1"/>
          </p:nvPr>
        </p:nvSpPr>
        <p:spPr>
          <a:xfrm>
            <a:off x="1219200" y="1600200"/>
            <a:ext cx="6705600" cy="4525963"/>
          </a:xfrm>
        </p:spPr>
        <p:txBody>
          <a:bodyPr>
            <a:noAutofit/>
          </a:bodyPr>
          <a:lstStyle/>
          <a:p>
            <a:r>
              <a:rPr lang="en-US" sz="4000" b="1" dirty="0" smtClean="0"/>
              <a:t>Family Issues</a:t>
            </a:r>
          </a:p>
          <a:p>
            <a:r>
              <a:rPr lang="en-US" sz="4000" b="1" dirty="0" smtClean="0"/>
              <a:t>Job and work issues</a:t>
            </a:r>
            <a:endParaRPr lang="en-US" sz="4000" b="1" dirty="0"/>
          </a:p>
          <a:p>
            <a:r>
              <a:rPr lang="en-US" sz="4000" b="1" dirty="0" smtClean="0"/>
              <a:t>Personal reactions (feeling like oneself again)</a:t>
            </a:r>
          </a:p>
          <a:p>
            <a:r>
              <a:rPr lang="en-US" sz="4000" b="1" dirty="0" smtClean="0"/>
              <a:t>Being able to adjust to routines of daily living</a:t>
            </a:r>
          </a:p>
        </p:txBody>
      </p:sp>
      <p:pic>
        <p:nvPicPr>
          <p:cNvPr id="4" name="Picture 3"/>
          <p:cNvPicPr>
            <a:picLocks noChangeAspect="1"/>
          </p:cNvPicPr>
          <p:nvPr/>
        </p:nvPicPr>
        <p:blipFill>
          <a:blip r:embed="rId3"/>
          <a:stretch>
            <a:fillRect/>
          </a:stretch>
        </p:blipFill>
        <p:spPr>
          <a:xfrm>
            <a:off x="6248400" y="609600"/>
            <a:ext cx="2616200" cy="2590800"/>
          </a:xfrm>
          <a:prstGeom prst="rect">
            <a:avLst/>
          </a:prstGeom>
        </p:spPr>
      </p:pic>
    </p:spTree>
    <p:extLst>
      <p:ext uri="{BB962C8B-B14F-4D97-AF65-F5344CB8AC3E}">
        <p14:creationId xmlns:p14="http://schemas.microsoft.com/office/powerpoint/2010/main" val="20745677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90920"/>
            <a:ext cx="7772400" cy="1470025"/>
          </a:xfrm>
        </p:spPr>
        <p:txBody>
          <a:bodyPr>
            <a:normAutofit/>
          </a:bodyPr>
          <a:lstStyle/>
          <a:p>
            <a:r>
              <a:rPr lang="en-US" sz="3200" dirty="0" smtClean="0"/>
              <a:t>Challenges of Reintegration: In their Own Words </a:t>
            </a:r>
            <a:endParaRPr lang="en-US" sz="3200" dirty="0"/>
          </a:p>
        </p:txBody>
      </p:sp>
      <p:pic>
        <p:nvPicPr>
          <p:cNvPr id="4" name="Family &amp; Friendships Compila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05154" y="1634810"/>
            <a:ext cx="7638940" cy="4296904"/>
          </a:xfrm>
          <a:prstGeom prst="rect">
            <a:avLst/>
          </a:prstGeom>
        </p:spPr>
      </p:pic>
    </p:spTree>
    <p:extLst>
      <p:ext uri="{BB962C8B-B14F-4D97-AF65-F5344CB8AC3E}">
        <p14:creationId xmlns:p14="http://schemas.microsoft.com/office/powerpoint/2010/main" val="30141308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8229600" cy="1143000"/>
          </a:xfrm>
        </p:spPr>
        <p:txBody>
          <a:bodyPr>
            <a:normAutofit fontScale="90000"/>
          </a:bodyPr>
          <a:lstStyle/>
          <a:p>
            <a:r>
              <a:rPr lang="en-US" sz="4000" b="1" dirty="0" smtClean="0"/>
              <a:t>Mental Health Impact of War On Soldiers</a:t>
            </a:r>
            <a:r>
              <a:rPr lang="en-US" dirty="0" smtClean="0"/>
              <a:t/>
            </a:r>
            <a:br>
              <a:rPr lang="en-US" dirty="0" smtClean="0"/>
            </a:br>
            <a:endParaRPr lang="en-US" dirty="0"/>
          </a:p>
        </p:txBody>
      </p:sp>
      <p:sp>
        <p:nvSpPr>
          <p:cNvPr id="3" name="Content Placeholder 2"/>
          <p:cNvSpPr>
            <a:spLocks noGrp="1"/>
          </p:cNvSpPr>
          <p:nvPr>
            <p:ph idx="1"/>
          </p:nvPr>
        </p:nvSpPr>
        <p:spPr>
          <a:xfrm>
            <a:off x="1524000" y="914400"/>
            <a:ext cx="7620000" cy="5486400"/>
          </a:xfrm>
        </p:spPr>
        <p:txBody>
          <a:bodyPr>
            <a:normAutofit lnSpcReduction="10000"/>
          </a:bodyPr>
          <a:lstStyle/>
          <a:p>
            <a:r>
              <a:rPr lang="en-US" b="1" dirty="0" smtClean="0"/>
              <a:t>PTSD</a:t>
            </a:r>
          </a:p>
          <a:p>
            <a:r>
              <a:rPr lang="en-US" b="1" dirty="0"/>
              <a:t>Depression</a:t>
            </a:r>
          </a:p>
          <a:p>
            <a:r>
              <a:rPr lang="en-US" b="1" dirty="0" smtClean="0"/>
              <a:t>Substance abuse</a:t>
            </a:r>
          </a:p>
          <a:p>
            <a:r>
              <a:rPr lang="en-US" b="1" dirty="0" smtClean="0"/>
              <a:t>Marital and Family Issues </a:t>
            </a:r>
          </a:p>
          <a:p>
            <a:r>
              <a:rPr lang="en-US" b="1" dirty="0"/>
              <a:t>Suicide </a:t>
            </a:r>
            <a:r>
              <a:rPr lang="en-US" b="1" dirty="0" smtClean="0"/>
              <a:t> </a:t>
            </a:r>
          </a:p>
          <a:p>
            <a:r>
              <a:rPr lang="en-US" b="1" dirty="0" smtClean="0"/>
              <a:t>Greater risks associated with: </a:t>
            </a:r>
          </a:p>
          <a:p>
            <a:pPr marL="400050" lvl="1" indent="0">
              <a:buNone/>
            </a:pPr>
            <a:r>
              <a:rPr lang="en-US" b="1" dirty="0" smtClean="0"/>
              <a:t>--National Guard service</a:t>
            </a:r>
          </a:p>
          <a:p>
            <a:pPr marL="400050" lvl="1" indent="0">
              <a:buNone/>
            </a:pPr>
            <a:r>
              <a:rPr lang="en-US" b="1" dirty="0" smtClean="0"/>
              <a:t>-- </a:t>
            </a:r>
            <a:r>
              <a:rPr lang="en-US" b="1" dirty="0"/>
              <a:t>l</a:t>
            </a:r>
            <a:r>
              <a:rPr lang="en-US" b="1" dirty="0" smtClean="0"/>
              <a:t>onger cumulative length of deployments,</a:t>
            </a:r>
          </a:p>
          <a:p>
            <a:pPr marL="400050" lvl="1" indent="0">
              <a:buNone/>
            </a:pPr>
            <a:r>
              <a:rPr lang="en-US" b="1" dirty="0" smtClean="0"/>
              <a:t>--greater combat  exposure</a:t>
            </a:r>
          </a:p>
          <a:p>
            <a:pPr marL="400050" lvl="1" indent="0">
              <a:buNone/>
            </a:pPr>
            <a:r>
              <a:rPr lang="en-US" b="1" dirty="0" smtClean="0"/>
              <a:t>--financial problems </a:t>
            </a:r>
          </a:p>
          <a:p>
            <a:pPr lvl="1"/>
            <a:endParaRPr lang="en-US" b="1" dirty="0" smtClean="0"/>
          </a:p>
        </p:txBody>
      </p:sp>
      <p:pic>
        <p:nvPicPr>
          <p:cNvPr id="6" name="Picture 5"/>
          <p:cNvPicPr>
            <a:picLocks noChangeAspect="1"/>
          </p:cNvPicPr>
          <p:nvPr/>
        </p:nvPicPr>
        <p:blipFill>
          <a:blip r:embed="rId3"/>
          <a:stretch>
            <a:fillRect/>
          </a:stretch>
        </p:blipFill>
        <p:spPr>
          <a:xfrm>
            <a:off x="6324600" y="838200"/>
            <a:ext cx="2819400" cy="2590800"/>
          </a:xfrm>
          <a:prstGeom prst="rect">
            <a:avLst/>
          </a:prstGeom>
        </p:spPr>
      </p:pic>
      <p:sp>
        <p:nvSpPr>
          <p:cNvPr id="4" name="TextBox 3"/>
          <p:cNvSpPr txBox="1"/>
          <p:nvPr/>
        </p:nvSpPr>
        <p:spPr>
          <a:xfrm>
            <a:off x="-1371600" y="6214533"/>
            <a:ext cx="184666" cy="369332"/>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What do Children </a:t>
            </a:r>
            <a:r>
              <a:rPr lang="en-US" b="1" dirty="0"/>
              <a:t>of Deployed </a:t>
            </a:r>
            <a:r>
              <a:rPr lang="en-US" b="1" dirty="0" smtClean="0"/>
              <a:t>Parents Worry About?</a:t>
            </a:r>
            <a:endParaRPr lang="en-US" b="1" dirty="0"/>
          </a:p>
        </p:txBody>
      </p:sp>
      <p:sp>
        <p:nvSpPr>
          <p:cNvPr id="5" name="Content Placeholder 4"/>
          <p:cNvSpPr>
            <a:spLocks noGrp="1"/>
          </p:cNvSpPr>
          <p:nvPr>
            <p:ph idx="1"/>
          </p:nvPr>
        </p:nvSpPr>
        <p:spPr>
          <a:xfrm>
            <a:off x="4191000" y="1524000"/>
            <a:ext cx="4953000" cy="4953000"/>
          </a:xfrm>
        </p:spPr>
        <p:txBody>
          <a:bodyPr>
            <a:normAutofit fontScale="85000" lnSpcReduction="10000"/>
          </a:bodyPr>
          <a:lstStyle/>
          <a:p>
            <a:r>
              <a:rPr lang="en-US" b="1" dirty="0" smtClean="0"/>
              <a:t>Possible geographic relocation</a:t>
            </a:r>
          </a:p>
          <a:p>
            <a:r>
              <a:rPr lang="en-US" b="1" dirty="0" smtClean="0"/>
              <a:t>Safety of their parent</a:t>
            </a:r>
          </a:p>
          <a:p>
            <a:r>
              <a:rPr lang="en-US" b="1" dirty="0"/>
              <a:t>F</a:t>
            </a:r>
            <a:r>
              <a:rPr lang="en-US" b="1" dirty="0" smtClean="0"/>
              <a:t>amily restructuring</a:t>
            </a:r>
          </a:p>
          <a:p>
            <a:r>
              <a:rPr lang="en-US" b="1" dirty="0" smtClean="0"/>
              <a:t>Integrating deployed parent back into the routine</a:t>
            </a:r>
          </a:p>
          <a:p>
            <a:r>
              <a:rPr lang="en-US" b="1" dirty="0" smtClean="0"/>
              <a:t>Financial limitations</a:t>
            </a:r>
          </a:p>
          <a:p>
            <a:r>
              <a:rPr lang="en-US" b="1" dirty="0"/>
              <a:t>P</a:t>
            </a:r>
            <a:r>
              <a:rPr lang="en-US" b="1" dirty="0" smtClean="0"/>
              <a:t>arents getting along</a:t>
            </a:r>
          </a:p>
          <a:p>
            <a:r>
              <a:rPr lang="en-US" b="1" dirty="0" smtClean="0"/>
              <a:t>Next deployment</a:t>
            </a:r>
          </a:p>
          <a:p>
            <a:pPr>
              <a:buFont typeface="Arial"/>
              <a:buChar char="•"/>
            </a:pPr>
            <a:r>
              <a:rPr lang="en-US" b="1" dirty="0" smtClean="0"/>
              <a:t>Difficulty finding support outside of the the home</a:t>
            </a:r>
          </a:p>
        </p:txBody>
      </p:sp>
      <p:pic>
        <p:nvPicPr>
          <p:cNvPr id="6" name="Picture 5"/>
          <p:cNvPicPr>
            <a:picLocks noChangeAspect="1"/>
          </p:cNvPicPr>
          <p:nvPr/>
        </p:nvPicPr>
        <p:blipFill>
          <a:blip r:embed="rId3"/>
          <a:stretch>
            <a:fillRect/>
          </a:stretch>
        </p:blipFill>
        <p:spPr>
          <a:xfrm>
            <a:off x="152400" y="1905000"/>
            <a:ext cx="4000500" cy="3302000"/>
          </a:xfrm>
          <a:prstGeom prst="rect">
            <a:avLst/>
          </a:prstGeom>
        </p:spPr>
      </p:pic>
    </p:spTree>
    <p:extLst>
      <p:ext uri="{BB962C8B-B14F-4D97-AF65-F5344CB8AC3E}">
        <p14:creationId xmlns:p14="http://schemas.microsoft.com/office/powerpoint/2010/main" val="37453380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153400" cy="1219200"/>
          </a:xfrm>
        </p:spPr>
        <p:txBody>
          <a:bodyPr>
            <a:normAutofit/>
          </a:bodyPr>
          <a:lstStyle/>
          <a:p>
            <a:r>
              <a:rPr lang="en-US" sz="3200" b="1" dirty="0" smtClean="0"/>
              <a:t>Impact of Deployment on Children</a:t>
            </a:r>
            <a:br>
              <a:rPr lang="en-US" sz="3200" b="1" dirty="0" smtClean="0"/>
            </a:br>
            <a:endParaRPr lang="en-US" sz="3200" b="1" dirty="0"/>
          </a:p>
        </p:txBody>
      </p:sp>
      <p:sp>
        <p:nvSpPr>
          <p:cNvPr id="5" name="Content Placeholder 4"/>
          <p:cNvSpPr>
            <a:spLocks noGrp="1"/>
          </p:cNvSpPr>
          <p:nvPr>
            <p:ph idx="1"/>
          </p:nvPr>
        </p:nvSpPr>
        <p:spPr>
          <a:xfrm>
            <a:off x="4267200" y="1143000"/>
            <a:ext cx="4876800" cy="5181600"/>
          </a:xfrm>
        </p:spPr>
        <p:txBody>
          <a:bodyPr>
            <a:normAutofit fontScale="92500" lnSpcReduction="20000"/>
          </a:bodyPr>
          <a:lstStyle/>
          <a:p>
            <a:pPr>
              <a:buFont typeface="Arial"/>
              <a:buChar char="•"/>
            </a:pPr>
            <a:r>
              <a:rPr lang="en-US" b="1" dirty="0" smtClean="0"/>
              <a:t>Internalizing symptoms (e.g., depression, anxiety)</a:t>
            </a:r>
          </a:p>
          <a:p>
            <a:pPr marL="0" indent="0">
              <a:buNone/>
            </a:pPr>
            <a:endParaRPr lang="en-US" b="1" dirty="0" smtClean="0"/>
          </a:p>
          <a:p>
            <a:r>
              <a:rPr lang="en-US" b="1" dirty="0" smtClean="0"/>
              <a:t>Externalizing symptoms (e.g., aggression, oppositional behavior)</a:t>
            </a:r>
          </a:p>
          <a:p>
            <a:pPr marL="0" indent="0">
              <a:buNone/>
            </a:pPr>
            <a:endParaRPr lang="en-US" b="1" dirty="0" smtClean="0"/>
          </a:p>
          <a:p>
            <a:r>
              <a:rPr lang="en-US" b="1" dirty="0" smtClean="0"/>
              <a:t>Academic adjustment (e.g., grades, achievement test scores)</a:t>
            </a:r>
          </a:p>
          <a:p>
            <a:pPr marL="0" indent="0">
              <a:buNone/>
            </a:pPr>
            <a:endParaRPr lang="en-US" b="1" dirty="0" smtClean="0"/>
          </a:p>
          <a:p>
            <a:r>
              <a:rPr lang="en-US" b="1" dirty="0" smtClean="0"/>
              <a:t>Peer conflicts       </a:t>
            </a:r>
            <a:endParaRPr lang="en-US" b="1" dirty="0"/>
          </a:p>
        </p:txBody>
      </p:sp>
      <p:pic>
        <p:nvPicPr>
          <p:cNvPr id="3" name="Picture 2" descr="images-6.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00" y="2590800"/>
            <a:ext cx="3657600" cy="3048000"/>
          </a:xfrm>
          <a:prstGeom prst="rect">
            <a:avLst/>
          </a:prstGeom>
        </p:spPr>
      </p:pic>
    </p:spTree>
    <p:extLst>
      <p:ext uri="{BB962C8B-B14F-4D97-AF65-F5344CB8AC3E}">
        <p14:creationId xmlns:p14="http://schemas.microsoft.com/office/powerpoint/2010/main" val="40687541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371600"/>
          </a:xfrm>
        </p:spPr>
        <p:txBody>
          <a:bodyPr>
            <a:normAutofit fontScale="90000"/>
          </a:bodyPr>
          <a:lstStyle/>
          <a:p>
            <a:r>
              <a:rPr lang="en-US" b="1" dirty="0" smtClean="0"/>
              <a:t>Child Adjustment and Parent Deployment</a:t>
            </a:r>
            <a:endParaRPr lang="en-US" b="1" dirty="0"/>
          </a:p>
        </p:txBody>
      </p:sp>
      <p:sp>
        <p:nvSpPr>
          <p:cNvPr id="5" name="Content Placeholder 4"/>
          <p:cNvSpPr>
            <a:spLocks noGrp="1"/>
          </p:cNvSpPr>
          <p:nvPr>
            <p:ph idx="1"/>
          </p:nvPr>
        </p:nvSpPr>
        <p:spPr>
          <a:xfrm>
            <a:off x="2895600" y="1828800"/>
            <a:ext cx="6248400" cy="4800600"/>
          </a:xfrm>
        </p:spPr>
        <p:txBody>
          <a:bodyPr>
            <a:normAutofit/>
          </a:bodyPr>
          <a:lstStyle/>
          <a:p>
            <a:r>
              <a:rPr lang="en-US" sz="3400" b="1" dirty="0" smtClean="0"/>
              <a:t>Resulting Stress and and mental health issues negatively influence the academic, social-emotional, and psychological outcomes of military children</a:t>
            </a:r>
          </a:p>
          <a:p>
            <a:r>
              <a:rPr lang="en-US" sz="3400" b="1" dirty="0" smtClean="0"/>
              <a:t>Secondary traumatization</a:t>
            </a:r>
          </a:p>
          <a:p>
            <a:r>
              <a:rPr lang="en-US" sz="3400" b="1" dirty="0" smtClean="0"/>
              <a:t>Some military children cope effectively-are resilient </a:t>
            </a:r>
            <a:endParaRPr lang="en-US" sz="3400" b="1" dirty="0"/>
          </a:p>
        </p:txBody>
      </p:sp>
      <p:pic>
        <p:nvPicPr>
          <p:cNvPr id="4" name="Picture 3" descr="images-5.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00" y="1981200"/>
            <a:ext cx="2438400" cy="3276600"/>
          </a:xfrm>
          <a:prstGeom prst="rect">
            <a:avLst/>
          </a:prstGeom>
        </p:spPr>
      </p:pic>
    </p:spTree>
    <p:extLst>
      <p:ext uri="{BB962C8B-B14F-4D97-AF65-F5344CB8AC3E}">
        <p14:creationId xmlns:p14="http://schemas.microsoft.com/office/powerpoint/2010/main" val="25337528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371600"/>
          </a:xfrm>
        </p:spPr>
        <p:txBody>
          <a:bodyPr>
            <a:normAutofit/>
          </a:bodyPr>
          <a:lstStyle/>
          <a:p>
            <a:r>
              <a:rPr lang="en-US" b="1" dirty="0" smtClean="0"/>
              <a:t>Protective Factors</a:t>
            </a:r>
            <a:endParaRPr lang="en-US" b="1" dirty="0"/>
          </a:p>
        </p:txBody>
      </p:sp>
      <p:sp>
        <p:nvSpPr>
          <p:cNvPr id="5" name="Content Placeholder 4"/>
          <p:cNvSpPr>
            <a:spLocks noGrp="1"/>
          </p:cNvSpPr>
          <p:nvPr>
            <p:ph idx="1"/>
          </p:nvPr>
        </p:nvSpPr>
        <p:spPr>
          <a:xfrm>
            <a:off x="3276600" y="1447800"/>
            <a:ext cx="5867400" cy="5181600"/>
          </a:xfrm>
        </p:spPr>
        <p:txBody>
          <a:bodyPr>
            <a:normAutofit/>
          </a:bodyPr>
          <a:lstStyle/>
          <a:p>
            <a:r>
              <a:rPr lang="en-US" sz="3400" b="1" dirty="0" smtClean="0"/>
              <a:t>Healthy home environments/caregiver manage personal stress</a:t>
            </a:r>
          </a:p>
          <a:p>
            <a:r>
              <a:rPr lang="en-US" sz="3400" b="1" dirty="0"/>
              <a:t>Stable parental employment and housing </a:t>
            </a:r>
            <a:r>
              <a:rPr lang="en-US" sz="3400" b="1" dirty="0" smtClean="0"/>
              <a:t>condition</a:t>
            </a:r>
          </a:p>
          <a:p>
            <a:r>
              <a:rPr lang="en-US" sz="3400" b="1" dirty="0"/>
              <a:t>Financial </a:t>
            </a:r>
            <a:r>
              <a:rPr lang="en-US" sz="3400" b="1" dirty="0" smtClean="0"/>
              <a:t>stability</a:t>
            </a:r>
          </a:p>
          <a:p>
            <a:r>
              <a:rPr lang="en-US" sz="3400" b="1" dirty="0" smtClean="0"/>
              <a:t>Degree of social support </a:t>
            </a:r>
          </a:p>
          <a:p>
            <a:r>
              <a:rPr lang="en-US" sz="3400" b="1" dirty="0" smtClean="0"/>
              <a:t>Family recognition of “hero status” of deployed parent</a:t>
            </a:r>
            <a:endParaRPr lang="en-US" sz="3400" b="1" dirty="0"/>
          </a:p>
        </p:txBody>
      </p:sp>
      <p:pic>
        <p:nvPicPr>
          <p:cNvPr id="7" name="Picture 6"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717" y="2209800"/>
            <a:ext cx="3045883" cy="3505200"/>
          </a:xfrm>
          <a:prstGeom prst="rect">
            <a:avLst/>
          </a:prstGeom>
        </p:spPr>
      </p:pic>
    </p:spTree>
    <p:extLst>
      <p:ext uri="{BB962C8B-B14F-4D97-AF65-F5344CB8AC3E}">
        <p14:creationId xmlns:p14="http://schemas.microsoft.com/office/powerpoint/2010/main" val="23408128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Autofit/>
          </a:bodyPr>
          <a:lstStyle/>
          <a:p>
            <a:r>
              <a:rPr lang="en-US" sz="2800" b="1" dirty="0" smtClean="0"/>
              <a:t>National Guard Collaborators</a:t>
            </a:r>
            <a:br>
              <a:rPr lang="en-US" sz="2800" b="1" dirty="0" smtClean="0"/>
            </a:br>
            <a:r>
              <a:rPr lang="en-US" sz="2800" b="1" dirty="0" smtClean="0"/>
              <a:t>(2007-present)</a:t>
            </a:r>
            <a:endParaRPr lang="en-US" sz="2800" b="1" dirty="0"/>
          </a:p>
        </p:txBody>
      </p:sp>
      <p:sp>
        <p:nvSpPr>
          <p:cNvPr id="3" name="Content Placeholder 2"/>
          <p:cNvSpPr>
            <a:spLocks noGrp="1"/>
          </p:cNvSpPr>
          <p:nvPr>
            <p:ph idx="1"/>
          </p:nvPr>
        </p:nvSpPr>
        <p:spPr>
          <a:xfrm>
            <a:off x="1143000" y="914400"/>
            <a:ext cx="7543800" cy="5791200"/>
          </a:xfrm>
        </p:spPr>
        <p:txBody>
          <a:bodyPr>
            <a:normAutofit fontScale="25000" lnSpcReduction="20000"/>
          </a:bodyPr>
          <a:lstStyle/>
          <a:p>
            <a:pPr>
              <a:buNone/>
            </a:pPr>
            <a:r>
              <a:rPr lang="en-US" sz="9600" b="1" dirty="0" smtClean="0">
                <a:latin typeface="Tahoma"/>
                <a:cs typeface="Tahoma"/>
              </a:rPr>
              <a:t>2</a:t>
            </a:r>
            <a:r>
              <a:rPr lang="en-US" sz="9600" b="1" baseline="30000" dirty="0" smtClean="0">
                <a:latin typeface="Tahoma"/>
                <a:cs typeface="Tahoma"/>
              </a:rPr>
              <a:t>nd</a:t>
            </a:r>
            <a:r>
              <a:rPr lang="en-US" sz="9600" b="1" dirty="0" smtClean="0">
                <a:latin typeface="Tahoma"/>
                <a:cs typeface="Tahoma"/>
              </a:rPr>
              <a:t> LT. Justin Anweiler, Former Yellow Ribbon Manager</a:t>
            </a:r>
          </a:p>
          <a:p>
            <a:pPr>
              <a:buNone/>
            </a:pPr>
            <a:endParaRPr lang="en-US" sz="9600" b="1" dirty="0" smtClean="0">
              <a:latin typeface="Tahoma"/>
              <a:cs typeface="Tahoma"/>
            </a:endParaRPr>
          </a:p>
          <a:p>
            <a:pPr>
              <a:buNone/>
            </a:pPr>
            <a:r>
              <a:rPr lang="en-US" sz="9600" b="1" dirty="0" smtClean="0">
                <a:latin typeface="Tahoma"/>
                <a:ea typeface="ＭＳ Ｐゴシック" charset="0"/>
                <a:cs typeface="Tahoma"/>
              </a:rPr>
              <a:t>LT. Col (ret) Eric Murray (now </a:t>
            </a:r>
            <a:r>
              <a:rPr lang="en-US" sz="9600" b="1" dirty="0" smtClean="0">
                <a:latin typeface="Tahoma"/>
                <a:cs typeface="Tahoma"/>
              </a:rPr>
              <a:t>Chief of The Service Member and Family support Services) </a:t>
            </a:r>
          </a:p>
          <a:p>
            <a:pPr>
              <a:buNone/>
            </a:pPr>
            <a:endParaRPr lang="en-US" sz="7400" b="1" dirty="0">
              <a:latin typeface="Tahoma"/>
              <a:ea typeface="ＭＳ Ｐゴシック" charset="0"/>
              <a:cs typeface="Tahoma"/>
            </a:endParaRPr>
          </a:p>
          <a:p>
            <a:pPr>
              <a:buNone/>
            </a:pPr>
            <a:r>
              <a:rPr lang="en-US" sz="9600" b="1" dirty="0" smtClean="0">
                <a:latin typeface="Tahoma"/>
                <a:cs typeface="Tahoma"/>
              </a:rPr>
              <a:t>Colonel </a:t>
            </a:r>
            <a:r>
              <a:rPr lang="en-US" sz="9600" b="1" dirty="0" smtClean="0">
                <a:latin typeface="Tahoma"/>
                <a:ea typeface="ＭＳ Ｐゴシック" charset="0"/>
                <a:cs typeface="Tahoma"/>
              </a:rPr>
              <a:t>Joseph </a:t>
            </a:r>
            <a:r>
              <a:rPr lang="en-US" sz="9600" b="1" dirty="0">
                <a:latin typeface="Tahoma"/>
                <a:ea typeface="ＭＳ Ｐゴシック" charset="0"/>
                <a:cs typeface="Tahoma"/>
              </a:rPr>
              <a:t>Schweickert </a:t>
            </a:r>
            <a:endParaRPr lang="en-US" sz="9600" b="1" dirty="0" smtClean="0">
              <a:latin typeface="Tahoma"/>
              <a:ea typeface="ＭＳ Ｐゴシック" charset="0"/>
              <a:cs typeface="Tahoma"/>
            </a:endParaRPr>
          </a:p>
          <a:p>
            <a:pPr>
              <a:buNone/>
            </a:pPr>
            <a:endParaRPr lang="en-US" sz="7400" b="1" dirty="0">
              <a:latin typeface="Tahoma"/>
              <a:ea typeface="ＭＳ Ｐゴシック" charset="0"/>
              <a:cs typeface="Tahoma"/>
            </a:endParaRPr>
          </a:p>
          <a:p>
            <a:pPr>
              <a:buNone/>
            </a:pPr>
            <a:r>
              <a:rPr lang="en-US" sz="9600" b="1" dirty="0" smtClean="0">
                <a:latin typeface="Tahoma"/>
                <a:ea typeface="ＭＳ Ｐゴシック" charset="0"/>
                <a:cs typeface="Tahoma"/>
              </a:rPr>
              <a:t>CPT Jenny Nielson, Yellow Ribbon Manager</a:t>
            </a:r>
          </a:p>
          <a:p>
            <a:pPr>
              <a:buNone/>
            </a:pPr>
            <a:endParaRPr lang="en-US" sz="9600" b="1" dirty="0" smtClean="0">
              <a:latin typeface="Tahoma"/>
              <a:ea typeface="ＭＳ Ｐゴシック" charset="0"/>
              <a:cs typeface="Tahoma"/>
            </a:endParaRPr>
          </a:p>
          <a:p>
            <a:pPr>
              <a:buNone/>
            </a:pPr>
            <a:r>
              <a:rPr lang="en-US" sz="9600" b="1" dirty="0" smtClean="0">
                <a:latin typeface="Tahoma"/>
                <a:ea typeface="ＭＳ Ｐゴシック" charset="0"/>
                <a:cs typeface="Tahoma"/>
              </a:rPr>
              <a:t>CPT O. Hines, </a:t>
            </a:r>
            <a:r>
              <a:rPr lang="en-US" sz="9600" b="1" dirty="0">
                <a:latin typeface="Tahoma"/>
                <a:cs typeface="Tahoma"/>
              </a:rPr>
              <a:t>Wounded Warrior Ministry </a:t>
            </a:r>
            <a:r>
              <a:rPr lang="en-US" sz="9600" b="1" dirty="0" smtClean="0">
                <a:latin typeface="Tahoma"/>
                <a:cs typeface="Tahoma"/>
              </a:rPr>
              <a:t>Chaplain </a:t>
            </a:r>
            <a:endParaRPr lang="en-US" sz="9600" b="1" dirty="0">
              <a:latin typeface="Tahoma"/>
              <a:cs typeface="Tahoma"/>
            </a:endParaRPr>
          </a:p>
          <a:p>
            <a:pPr>
              <a:buNone/>
            </a:pPr>
            <a:endParaRPr lang="en-US" sz="9600" b="1" dirty="0" smtClean="0">
              <a:latin typeface="Tahoma"/>
              <a:ea typeface="ＭＳ Ｐゴシック" charset="0"/>
              <a:cs typeface="Tahoma"/>
            </a:endParaRPr>
          </a:p>
          <a:p>
            <a:pPr>
              <a:buNone/>
            </a:pPr>
            <a:r>
              <a:rPr lang="en-US" sz="9600" b="1" dirty="0" smtClean="0">
                <a:latin typeface="Tahoma"/>
                <a:ea typeface="ＭＳ Ｐゴシック" charset="0"/>
                <a:cs typeface="Tahoma"/>
              </a:rPr>
              <a:t>Juliann Steinbeigle, Director of Psychological </a:t>
            </a:r>
          </a:p>
          <a:p>
            <a:pPr>
              <a:buNone/>
            </a:pPr>
            <a:r>
              <a:rPr lang="en-US" sz="9600" b="1" dirty="0" smtClean="0">
                <a:latin typeface="Tahoma"/>
                <a:ea typeface="ＭＳ Ｐゴシック" charset="0"/>
                <a:cs typeface="Tahoma"/>
              </a:rPr>
              <a:t>Health </a:t>
            </a:r>
          </a:p>
          <a:p>
            <a:pPr>
              <a:buNone/>
            </a:pPr>
            <a:endParaRPr lang="en-US" sz="9600" b="1" dirty="0" smtClean="0">
              <a:latin typeface="Tahoma"/>
              <a:ea typeface="ＭＳ Ｐゴシック" charset="0"/>
              <a:cs typeface="Tahoma"/>
            </a:endParaRPr>
          </a:p>
          <a:p>
            <a:pPr>
              <a:buNone/>
            </a:pPr>
            <a:r>
              <a:rPr lang="en-US" sz="9600" b="1" dirty="0" smtClean="0">
                <a:latin typeface="Tahoma"/>
                <a:ea typeface="ＭＳ Ｐゴシック" charset="0"/>
                <a:cs typeface="Tahoma"/>
              </a:rPr>
              <a:t>Colonel </a:t>
            </a:r>
            <a:r>
              <a:rPr lang="en-US" sz="9600" b="1" dirty="0">
                <a:latin typeface="Tahoma"/>
                <a:ea typeface="ＭＳ Ｐゴシック" charset="0"/>
                <a:cs typeface="Tahoma"/>
              </a:rPr>
              <a:t>Heard-Thompson (ret)</a:t>
            </a:r>
            <a:endParaRPr lang="en-US" sz="9600" b="1" dirty="0">
              <a:latin typeface="Tahoma"/>
              <a:cs typeface="Tahoma"/>
            </a:endParaRPr>
          </a:p>
          <a:p>
            <a:pPr>
              <a:buNone/>
            </a:pPr>
            <a:endParaRPr lang="en-US" sz="7400" dirty="0" smtClean="0">
              <a:latin typeface="Tahoma"/>
              <a:ea typeface="ＭＳ Ｐゴシック" charset="0"/>
              <a:cs typeface="Tahoma"/>
            </a:endParaRPr>
          </a:p>
          <a:p>
            <a:pPr>
              <a:buNone/>
            </a:pPr>
            <a:endParaRPr lang="en-US" sz="7400" dirty="0" smtClean="0">
              <a:latin typeface="Tahoma"/>
              <a:ea typeface="ＭＳ Ｐゴシック" charset="0"/>
              <a:cs typeface="Tahoma"/>
            </a:endParaRPr>
          </a:p>
          <a:p>
            <a:pPr>
              <a:buNone/>
            </a:pPr>
            <a:endParaRPr lang="en-US" dirty="0" smtClean="0">
              <a:latin typeface="Tahoma"/>
              <a:ea typeface="ＭＳ Ｐゴシック" charset="0"/>
              <a:cs typeface="Tahoma"/>
            </a:endParaRPr>
          </a:p>
          <a:p>
            <a:pPr>
              <a:buNone/>
            </a:pPr>
            <a:endParaRPr lang="en-US" dirty="0" smtClean="0">
              <a:latin typeface="Tahoma" charset="0"/>
              <a:ea typeface="ＭＳ Ｐゴシック" charset="0"/>
              <a:cs typeface="ＭＳ Ｐゴシック" charset="0"/>
            </a:endParaRPr>
          </a:p>
          <a:p>
            <a:pPr>
              <a:buNone/>
            </a:pPr>
            <a:endParaRPr lang="en-US" dirty="0" smtClean="0">
              <a:latin typeface="Tahoma" charset="0"/>
              <a:ea typeface="ＭＳ Ｐゴシック" charset="0"/>
              <a:cs typeface="ＭＳ Ｐゴシック" charset="0"/>
            </a:endParaRPr>
          </a:p>
          <a:p>
            <a:pPr>
              <a:buNone/>
            </a:pPr>
            <a:endParaRPr lang="en-US" dirty="0"/>
          </a:p>
        </p:txBody>
      </p:sp>
    </p:spTree>
    <p:extLst>
      <p:ext uri="{BB962C8B-B14F-4D97-AF65-F5344CB8AC3E}">
        <p14:creationId xmlns:p14="http://schemas.microsoft.com/office/powerpoint/2010/main" val="14007042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normAutofit fontScale="90000"/>
          </a:bodyPr>
          <a:lstStyle/>
          <a:p>
            <a:r>
              <a:rPr lang="en-US" b="1" dirty="0" smtClean="0"/>
              <a:t>Approaches to Address Reintegration Challenges</a:t>
            </a:r>
            <a:endParaRPr lang="en-US" b="1" dirty="0"/>
          </a:p>
        </p:txBody>
      </p:sp>
      <p:sp>
        <p:nvSpPr>
          <p:cNvPr id="3" name="Content Placeholder 2"/>
          <p:cNvSpPr>
            <a:spLocks noGrp="1"/>
          </p:cNvSpPr>
          <p:nvPr>
            <p:ph idx="1"/>
          </p:nvPr>
        </p:nvSpPr>
        <p:spPr>
          <a:xfrm>
            <a:off x="4114800" y="1752600"/>
            <a:ext cx="4572000" cy="4373563"/>
          </a:xfrm>
        </p:spPr>
        <p:txBody>
          <a:bodyPr>
            <a:normAutofit lnSpcReduction="10000"/>
          </a:bodyPr>
          <a:lstStyle/>
          <a:p>
            <a:r>
              <a:rPr lang="en-US" b="1" dirty="0" smtClean="0"/>
              <a:t>Event-Based Reintegration Programming</a:t>
            </a:r>
          </a:p>
          <a:p>
            <a:endParaRPr lang="en-US" b="1" dirty="0" smtClean="0"/>
          </a:p>
          <a:p>
            <a:r>
              <a:rPr lang="en-US" b="1" dirty="0" smtClean="0"/>
              <a:t>Peer Outreach  Program</a:t>
            </a:r>
          </a:p>
          <a:p>
            <a:endParaRPr lang="en-US" b="1" dirty="0" smtClean="0"/>
          </a:p>
          <a:p>
            <a:r>
              <a:rPr lang="en-US" b="1" dirty="0" smtClean="0"/>
              <a:t>Community Providers</a:t>
            </a:r>
            <a:endParaRPr lang="en-US" b="1" dirty="0"/>
          </a:p>
        </p:txBody>
      </p:sp>
      <p:pic>
        <p:nvPicPr>
          <p:cNvPr id="4" name="Picture 3"/>
          <p:cNvPicPr>
            <a:picLocks noChangeAspect="1"/>
          </p:cNvPicPr>
          <p:nvPr/>
        </p:nvPicPr>
        <p:blipFill>
          <a:blip r:embed="rId3"/>
          <a:stretch>
            <a:fillRect/>
          </a:stretch>
        </p:blipFill>
        <p:spPr>
          <a:xfrm>
            <a:off x="533400" y="1752600"/>
            <a:ext cx="3426767" cy="2283619"/>
          </a:xfrm>
          <a:prstGeom prst="rect">
            <a:avLst/>
          </a:prstGeom>
        </p:spPr>
      </p:pic>
    </p:spTree>
    <p:extLst>
      <p:ext uri="{BB962C8B-B14F-4D97-AF65-F5344CB8AC3E}">
        <p14:creationId xmlns:p14="http://schemas.microsoft.com/office/powerpoint/2010/main" val="36692619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body" idx="1"/>
          </p:nvPr>
        </p:nvSpPr>
        <p:spPr>
          <a:xfrm>
            <a:off x="457200" y="1828800"/>
            <a:ext cx="8229600" cy="4297363"/>
          </a:xfrm>
        </p:spPr>
        <p:txBody>
          <a:bodyPr/>
          <a:lstStyle/>
          <a:p>
            <a:pPr eaLnBrk="1" hangingPunct="1">
              <a:buFontTx/>
              <a:buNone/>
            </a:pPr>
            <a:endParaRPr lang="en-US" dirty="0">
              <a:latin typeface="Times New Roman" charset="0"/>
            </a:endParaRPr>
          </a:p>
          <a:p>
            <a:pPr lvl="1" eaLnBrk="1" hangingPunct="1"/>
            <a:endParaRPr lang="en-US" dirty="0">
              <a:latin typeface="Times New Roman" charset="0"/>
              <a:ea typeface="ＭＳ Ｐゴシック" charset="0"/>
            </a:endParaRPr>
          </a:p>
        </p:txBody>
      </p:sp>
      <p:sp>
        <p:nvSpPr>
          <p:cNvPr id="15363" name="Rectangle 4"/>
          <p:cNvSpPr>
            <a:spLocks noGrp="1" noChangeArrowheads="1"/>
          </p:cNvSpPr>
          <p:nvPr>
            <p:ph type="title"/>
          </p:nvPr>
        </p:nvSpPr>
        <p:spPr>
          <a:xfrm>
            <a:off x="457200" y="274638"/>
            <a:ext cx="8229600" cy="1020762"/>
          </a:xfrm>
          <a:noFill/>
        </p:spPr>
        <p:txBody>
          <a:bodyPr>
            <a:normAutofit fontScale="90000"/>
          </a:bodyPr>
          <a:lstStyle/>
          <a:p>
            <a:pPr eaLnBrk="1" hangingPunct="1"/>
            <a:r>
              <a:rPr lang="en-US" sz="4000" b="1" dirty="0">
                <a:latin typeface="Times New Roman" charset="0"/>
              </a:rPr>
              <a:t/>
            </a:r>
            <a:br>
              <a:rPr lang="en-US" sz="4000" b="1" dirty="0">
                <a:latin typeface="Times New Roman" charset="0"/>
              </a:rPr>
            </a:br>
            <a:r>
              <a:rPr lang="en-US" sz="4000" b="1" dirty="0">
                <a:latin typeface="Times New Roman" charset="0"/>
              </a:rPr>
              <a:t/>
            </a:r>
            <a:br>
              <a:rPr lang="en-US" sz="4000" b="1" dirty="0">
                <a:latin typeface="Times New Roman" charset="0"/>
              </a:rPr>
            </a:br>
            <a:r>
              <a:rPr lang="en-US" sz="4000" b="1" dirty="0" smtClean="0">
                <a:latin typeface="Times New Roman" charset="0"/>
              </a:rPr>
              <a:t>Event Based Reintegration Programing: Illinois National Guard Yellow </a:t>
            </a:r>
            <a:r>
              <a:rPr lang="en-US" sz="4000" b="1" dirty="0">
                <a:latin typeface="Times New Roman" charset="0"/>
              </a:rPr>
              <a:t>Ribbon Program</a:t>
            </a:r>
          </a:p>
        </p:txBody>
      </p:sp>
      <p:sp>
        <p:nvSpPr>
          <p:cNvPr id="15364" name="Text Box 5"/>
          <p:cNvSpPr txBox="1">
            <a:spLocks noChangeArrowheads="1"/>
          </p:cNvSpPr>
          <p:nvPr/>
        </p:nvSpPr>
        <p:spPr bwMode="auto">
          <a:xfrm>
            <a:off x="1219200" y="3657600"/>
            <a:ext cx="6477000"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charset="0"/>
                <a:ea typeface="ＭＳ Ｐゴシック" charset="0"/>
                <a:cs typeface="ＭＳ Ｐゴシック" charset="0"/>
              </a:defRPr>
            </a:lvl1pPr>
            <a:lvl2pPr marL="37931725" indent="-37474525"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algn="ctr" eaLnBrk="1" hangingPunct="1">
              <a:spcBef>
                <a:spcPct val="50000"/>
              </a:spcBef>
            </a:pPr>
            <a:endParaRPr lang="en-US" dirty="0"/>
          </a:p>
          <a:p>
            <a:pPr algn="ctr" eaLnBrk="1" hangingPunct="1">
              <a:spcBef>
                <a:spcPct val="50000"/>
              </a:spcBef>
            </a:pPr>
            <a:endParaRPr lang="en-US" dirty="0"/>
          </a:p>
          <a:p>
            <a:pPr algn="ctr" eaLnBrk="1" hangingPunct="1">
              <a:spcBef>
                <a:spcPct val="50000"/>
              </a:spcBef>
            </a:pPr>
            <a:endParaRPr lang="en-US" dirty="0"/>
          </a:p>
          <a:p>
            <a:pPr algn="ctr" eaLnBrk="1" hangingPunct="1">
              <a:spcBef>
                <a:spcPct val="50000"/>
              </a:spcBef>
            </a:pPr>
            <a:endParaRPr lang="en-US" dirty="0"/>
          </a:p>
        </p:txBody>
      </p:sp>
      <p:sp>
        <p:nvSpPr>
          <p:cNvPr id="15365" name="Text Box 6"/>
          <p:cNvSpPr txBox="1">
            <a:spLocks noChangeArrowheads="1"/>
          </p:cNvSpPr>
          <p:nvPr/>
        </p:nvSpPr>
        <p:spPr bwMode="auto">
          <a:xfrm>
            <a:off x="1524000" y="2819400"/>
            <a:ext cx="5867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charset="0"/>
                <a:ea typeface="ＭＳ Ｐゴシック" charset="0"/>
                <a:cs typeface="ＭＳ Ｐゴシック" charset="0"/>
              </a:defRPr>
            </a:lvl1pPr>
            <a:lvl2pPr marL="37931725" indent="-37474525"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eaLnBrk="1" hangingPunct="1">
              <a:spcBef>
                <a:spcPct val="50000"/>
              </a:spcBef>
            </a:pPr>
            <a:endParaRPr lang="en-US" dirty="0"/>
          </a:p>
        </p:txBody>
      </p:sp>
      <p:sp>
        <p:nvSpPr>
          <p:cNvPr id="15366" name="Text Box 7"/>
          <p:cNvSpPr txBox="1">
            <a:spLocks noChangeArrowheads="1"/>
          </p:cNvSpPr>
          <p:nvPr/>
        </p:nvSpPr>
        <p:spPr bwMode="auto">
          <a:xfrm>
            <a:off x="1219200" y="2057400"/>
            <a:ext cx="6400800" cy="397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charset="0"/>
                <a:ea typeface="ＭＳ Ｐゴシック" charset="0"/>
                <a:cs typeface="ＭＳ Ｐゴシック" charset="0"/>
              </a:defRPr>
            </a:lvl1pPr>
            <a:lvl2pPr marL="37931725" indent="-37474525"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algn="ctr" eaLnBrk="1" hangingPunct="1">
              <a:spcBef>
                <a:spcPct val="50000"/>
              </a:spcBef>
            </a:pPr>
            <a:endParaRPr lang="en-US" sz="5400" dirty="0"/>
          </a:p>
          <a:p>
            <a:pPr algn="ctr" eaLnBrk="1" hangingPunct="1">
              <a:spcBef>
                <a:spcPct val="50000"/>
              </a:spcBef>
            </a:pPr>
            <a:endParaRPr lang="en-US" sz="5400" dirty="0"/>
          </a:p>
          <a:p>
            <a:pPr algn="ctr" eaLnBrk="1" hangingPunct="1">
              <a:spcBef>
                <a:spcPct val="50000"/>
              </a:spcBef>
            </a:pPr>
            <a:endParaRPr lang="en-US" sz="4000" dirty="0"/>
          </a:p>
          <a:p>
            <a:pPr algn="ctr" eaLnBrk="1" hangingPunct="1">
              <a:spcBef>
                <a:spcPct val="50000"/>
              </a:spcBef>
            </a:pPr>
            <a:endParaRPr lang="en-US" sz="4000" b="0" dirty="0"/>
          </a:p>
        </p:txBody>
      </p:sp>
      <p:pic>
        <p:nvPicPr>
          <p:cNvPr id="15367" name="Picture 16" descr="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178530">
            <a:off x="3141083" y="2407328"/>
            <a:ext cx="2892425"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2722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588" cy="3657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55" name="AutoShape 3"/>
          <p:cNvSpPr>
            <a:spLocks noChangeArrowheads="1"/>
          </p:cNvSpPr>
          <p:nvPr/>
        </p:nvSpPr>
        <p:spPr bwMode="auto">
          <a:xfrm rot="-5400000">
            <a:off x="3748088" y="4610100"/>
            <a:ext cx="2667000" cy="1295400"/>
          </a:xfrm>
          <a:prstGeom prst="flowChartMagneticDrum">
            <a:avLst/>
          </a:prstGeom>
          <a:blipFill dpi="0" rotWithShape="1">
            <a:blip r:embed="rId4"/>
            <a:srcRect/>
            <a:tile tx="0" ty="0" sx="100000" sy="100000" flip="none" algn="tl"/>
          </a:blipFill>
          <a:ln w="9525">
            <a:solidFill>
              <a:schemeClr val="tx1"/>
            </a:solidFill>
            <a:round/>
            <a:headEnd/>
            <a:tailEnd/>
          </a:ln>
        </p:spPr>
        <p:txBody>
          <a:bodyPr vert="eaVert" wrap="none" anchor="ctr"/>
          <a:lstStyle/>
          <a:p>
            <a:pPr algn="ctr"/>
            <a:endParaRPr lang="en-US" sz="2000" dirty="0"/>
          </a:p>
          <a:p>
            <a:pPr algn="ctr"/>
            <a:endParaRPr lang="en-US" sz="2000" dirty="0"/>
          </a:p>
          <a:p>
            <a:pPr algn="ctr"/>
            <a:r>
              <a:rPr lang="en-US" sz="2000" dirty="0">
                <a:latin typeface="Arial" charset="0"/>
              </a:rPr>
              <a:t>Family</a:t>
            </a:r>
          </a:p>
          <a:p>
            <a:pPr algn="ctr"/>
            <a:endParaRPr lang="en-US" sz="2000" dirty="0"/>
          </a:p>
        </p:txBody>
      </p:sp>
      <p:sp>
        <p:nvSpPr>
          <p:cNvPr id="23556" name="AutoShape 4"/>
          <p:cNvSpPr>
            <a:spLocks noChangeArrowheads="1"/>
          </p:cNvSpPr>
          <p:nvPr/>
        </p:nvSpPr>
        <p:spPr bwMode="auto">
          <a:xfrm rot="-6437213">
            <a:off x="5545138" y="4381500"/>
            <a:ext cx="2622550" cy="1273175"/>
          </a:xfrm>
          <a:prstGeom prst="flowChartMagneticDrum">
            <a:avLst/>
          </a:prstGeom>
          <a:blipFill dpi="0" rotWithShape="1">
            <a:blip r:embed="rId4"/>
            <a:srcRect/>
            <a:tile tx="0" ty="0" sx="100000" sy="100000" flip="none" algn="tl"/>
          </a:blipFill>
          <a:ln w="9525">
            <a:solidFill>
              <a:schemeClr val="tx1"/>
            </a:solidFill>
            <a:round/>
            <a:headEnd/>
            <a:tailEnd/>
          </a:ln>
        </p:spPr>
        <p:txBody>
          <a:bodyPr vert="eaVert" wrap="none" anchor="ctr"/>
          <a:lstStyle/>
          <a:p>
            <a:pPr algn="ctr"/>
            <a:endParaRPr lang="en-US" sz="2000" dirty="0"/>
          </a:p>
          <a:p>
            <a:pPr algn="ctr"/>
            <a:endParaRPr lang="en-US" sz="2000" dirty="0"/>
          </a:p>
          <a:p>
            <a:pPr algn="ctr"/>
            <a:r>
              <a:rPr lang="en-US" sz="2000" dirty="0">
                <a:latin typeface="Arial" charset="0"/>
              </a:rPr>
              <a:t>Employer</a:t>
            </a:r>
          </a:p>
          <a:p>
            <a:pPr algn="ctr"/>
            <a:endParaRPr lang="en-US" sz="2000" dirty="0">
              <a:latin typeface="Arial" charset="0"/>
            </a:endParaRPr>
          </a:p>
        </p:txBody>
      </p:sp>
      <p:sp>
        <p:nvSpPr>
          <p:cNvPr id="23557" name="AutoShape 5"/>
          <p:cNvSpPr>
            <a:spLocks noChangeArrowheads="1"/>
          </p:cNvSpPr>
          <p:nvPr/>
        </p:nvSpPr>
        <p:spPr bwMode="auto">
          <a:xfrm rot="-4336333">
            <a:off x="2009776" y="4484687"/>
            <a:ext cx="2698750" cy="1298575"/>
          </a:xfrm>
          <a:prstGeom prst="flowChartMagneticDrum">
            <a:avLst/>
          </a:prstGeom>
          <a:blipFill dpi="0" rotWithShape="1">
            <a:blip r:embed="rId4"/>
            <a:srcRect/>
            <a:tile tx="0" ty="0" sx="100000" sy="100000" flip="none" algn="tl"/>
          </a:blipFill>
          <a:ln w="9525">
            <a:solidFill>
              <a:schemeClr val="tx1"/>
            </a:solidFill>
            <a:round/>
            <a:headEnd/>
            <a:tailEnd/>
          </a:ln>
        </p:spPr>
        <p:txBody>
          <a:bodyPr vert="eaVert" wrap="none" anchor="ctr"/>
          <a:lstStyle/>
          <a:p>
            <a:pPr algn="ctr"/>
            <a:endParaRPr lang="en-US" sz="2000" dirty="0"/>
          </a:p>
          <a:p>
            <a:pPr algn="ctr"/>
            <a:endParaRPr lang="en-US" sz="2000" dirty="0"/>
          </a:p>
          <a:p>
            <a:pPr algn="ctr"/>
            <a:r>
              <a:rPr lang="en-US" sz="2000" dirty="0">
                <a:latin typeface="Arial" charset="0"/>
              </a:rPr>
              <a:t>Community</a:t>
            </a:r>
          </a:p>
          <a:p>
            <a:pPr algn="ctr"/>
            <a:endParaRPr lang="en-US" sz="2000" dirty="0">
              <a:latin typeface="Arial" charset="0"/>
            </a:endParaRPr>
          </a:p>
        </p:txBody>
      </p:sp>
      <p:sp>
        <p:nvSpPr>
          <p:cNvPr id="23558" name="Oval 6"/>
          <p:cNvSpPr>
            <a:spLocks noChangeArrowheads="1"/>
          </p:cNvSpPr>
          <p:nvPr/>
        </p:nvSpPr>
        <p:spPr bwMode="auto">
          <a:xfrm>
            <a:off x="2590800" y="3390900"/>
            <a:ext cx="5029200" cy="1676400"/>
          </a:xfrm>
          <a:prstGeom prst="ellipse">
            <a:avLst/>
          </a:prstGeom>
          <a:blipFill dpi="0" rotWithShape="1">
            <a:blip r:embed="rId4"/>
            <a:srcRect/>
            <a:tile tx="0" ty="0" sx="100000" sy="100000" flip="none" algn="tl"/>
          </a:blipFill>
          <a:ln w="9525">
            <a:solidFill>
              <a:schemeClr val="tx1"/>
            </a:solidFill>
            <a:round/>
            <a:headEnd/>
            <a:tailEnd/>
          </a:ln>
        </p:spPr>
        <p:txBody>
          <a:bodyPr wrap="none" anchor="ctr"/>
          <a:lstStyle/>
          <a:p>
            <a:endParaRPr lang="en-US" dirty="0"/>
          </a:p>
        </p:txBody>
      </p:sp>
      <p:sp>
        <p:nvSpPr>
          <p:cNvPr id="23559" name="Oval 7"/>
          <p:cNvSpPr>
            <a:spLocks noChangeArrowheads="1"/>
          </p:cNvSpPr>
          <p:nvPr/>
        </p:nvSpPr>
        <p:spPr bwMode="auto">
          <a:xfrm>
            <a:off x="2590800" y="3352800"/>
            <a:ext cx="5029200" cy="1485900"/>
          </a:xfrm>
          <a:prstGeom prst="ellipse">
            <a:avLst/>
          </a:prstGeom>
          <a:blipFill dpi="0" rotWithShape="1">
            <a:blip r:embed="rId4"/>
            <a:srcRect/>
            <a:tile tx="0" ty="0" sx="100000" sy="100000" flip="none" algn="tl"/>
          </a:blipFill>
          <a:ln w="9525">
            <a:solidFill>
              <a:schemeClr val="tx1"/>
            </a:solidFill>
            <a:round/>
            <a:headEnd/>
            <a:tailEnd/>
          </a:ln>
        </p:spPr>
        <p:txBody>
          <a:bodyPr wrap="none" anchor="ctr"/>
          <a:lstStyle/>
          <a:p>
            <a:pPr algn="ctr"/>
            <a:endParaRPr lang="en-US" sz="2800" dirty="0">
              <a:latin typeface="Arial" charset="0"/>
            </a:endParaRPr>
          </a:p>
          <a:p>
            <a:pPr algn="ctr"/>
            <a:r>
              <a:rPr lang="en-US" sz="2800" dirty="0">
                <a:latin typeface="Arial" charset="0"/>
              </a:rPr>
              <a:t>Soldier </a:t>
            </a:r>
          </a:p>
          <a:p>
            <a:pPr algn="ctr"/>
            <a:endParaRPr lang="en-US" sz="2800" dirty="0">
              <a:latin typeface="Arial" charset="0"/>
            </a:endParaRPr>
          </a:p>
        </p:txBody>
      </p:sp>
    </p:spTree>
    <p:extLst>
      <p:ext uri="{BB962C8B-B14F-4D97-AF65-F5344CB8AC3E}">
        <p14:creationId xmlns:p14="http://schemas.microsoft.com/office/powerpoint/2010/main" val="1571666983"/>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600200" y="0"/>
            <a:ext cx="5943600" cy="1905000"/>
          </a:xfrm>
          <a:prstGeom prst="rect">
            <a:avLst/>
          </a:prstGeom>
          <a:solidFill>
            <a:srgbClr val="0000FF"/>
          </a:solidFill>
          <a:ln w="9525">
            <a:solidFill>
              <a:schemeClr val="tx1"/>
            </a:solidFill>
            <a:miter lim="800000"/>
            <a:headEnd/>
            <a:tailEnd/>
          </a:ln>
        </p:spPr>
        <p:txBody>
          <a:bodyPr wrap="none" anchor="ctr"/>
          <a:lstStyle/>
          <a:p>
            <a:endParaRPr lang="en-US" dirty="0"/>
          </a:p>
        </p:txBody>
      </p:sp>
      <p:sp>
        <p:nvSpPr>
          <p:cNvPr id="25603" name="Rectangle 3"/>
          <p:cNvSpPr>
            <a:spLocks noChangeArrowheads="1"/>
          </p:cNvSpPr>
          <p:nvPr/>
        </p:nvSpPr>
        <p:spPr bwMode="auto">
          <a:xfrm>
            <a:off x="1981200" y="762000"/>
            <a:ext cx="5181600" cy="990600"/>
          </a:xfrm>
          <a:prstGeom prst="rect">
            <a:avLst/>
          </a:prstGeom>
          <a:solidFill>
            <a:schemeClr val="bg1"/>
          </a:solidFill>
          <a:ln w="9525">
            <a:solidFill>
              <a:schemeClr val="tx1"/>
            </a:solidFill>
            <a:miter lim="800000"/>
            <a:headEnd/>
            <a:tailEnd/>
          </a:ln>
        </p:spPr>
        <p:txBody>
          <a:bodyPr wrap="none" anchor="ctr"/>
          <a:lstStyle/>
          <a:p>
            <a:endParaRPr lang="en-US" dirty="0"/>
          </a:p>
        </p:txBody>
      </p:sp>
      <p:sp>
        <p:nvSpPr>
          <p:cNvPr id="25604" name="Rectangle 4"/>
          <p:cNvSpPr>
            <a:spLocks noChangeArrowheads="1"/>
          </p:cNvSpPr>
          <p:nvPr/>
        </p:nvSpPr>
        <p:spPr bwMode="auto">
          <a:xfrm>
            <a:off x="457200" y="4038600"/>
            <a:ext cx="4038600" cy="2667000"/>
          </a:xfrm>
          <a:prstGeom prst="rect">
            <a:avLst/>
          </a:prstGeom>
          <a:solidFill>
            <a:srgbClr val="009900"/>
          </a:solidFill>
          <a:ln w="9525">
            <a:solidFill>
              <a:schemeClr val="tx1"/>
            </a:solidFill>
            <a:miter lim="800000"/>
            <a:headEnd/>
            <a:tailEnd/>
          </a:ln>
        </p:spPr>
        <p:txBody>
          <a:bodyPr wrap="none" anchor="ctr"/>
          <a:lstStyle/>
          <a:p>
            <a:endParaRPr lang="en-US" dirty="0"/>
          </a:p>
        </p:txBody>
      </p:sp>
      <p:sp>
        <p:nvSpPr>
          <p:cNvPr id="25605" name="Rectangle 5"/>
          <p:cNvSpPr>
            <a:spLocks noChangeArrowheads="1"/>
          </p:cNvSpPr>
          <p:nvPr/>
        </p:nvSpPr>
        <p:spPr bwMode="auto">
          <a:xfrm>
            <a:off x="4648200" y="4038600"/>
            <a:ext cx="4038600" cy="2667000"/>
          </a:xfrm>
          <a:prstGeom prst="rect">
            <a:avLst/>
          </a:prstGeom>
          <a:solidFill>
            <a:srgbClr val="009900"/>
          </a:solidFill>
          <a:ln w="9525">
            <a:solidFill>
              <a:schemeClr val="tx1"/>
            </a:solidFill>
            <a:miter lim="800000"/>
            <a:headEnd/>
            <a:tailEnd/>
          </a:ln>
        </p:spPr>
        <p:txBody>
          <a:bodyPr wrap="none" anchor="ctr"/>
          <a:lstStyle/>
          <a:p>
            <a:endParaRPr lang="en-US" dirty="0"/>
          </a:p>
        </p:txBody>
      </p:sp>
      <p:sp>
        <p:nvSpPr>
          <p:cNvPr id="25606" name="Rectangle 6"/>
          <p:cNvSpPr>
            <a:spLocks noChangeArrowheads="1"/>
          </p:cNvSpPr>
          <p:nvPr/>
        </p:nvSpPr>
        <p:spPr bwMode="auto">
          <a:xfrm>
            <a:off x="2286000" y="3505200"/>
            <a:ext cx="4572000" cy="381000"/>
          </a:xfrm>
          <a:prstGeom prst="rect">
            <a:avLst/>
          </a:prstGeom>
          <a:solidFill>
            <a:schemeClr val="folHlink"/>
          </a:solidFill>
          <a:ln w="9525">
            <a:solidFill>
              <a:schemeClr val="tx1"/>
            </a:solidFill>
            <a:miter lim="800000"/>
            <a:headEnd/>
            <a:tailEnd/>
          </a:ln>
        </p:spPr>
        <p:txBody>
          <a:bodyPr wrap="none" anchor="ctr"/>
          <a:lstStyle/>
          <a:p>
            <a:endParaRPr lang="en-US" dirty="0"/>
          </a:p>
        </p:txBody>
      </p:sp>
      <p:sp>
        <p:nvSpPr>
          <p:cNvPr id="25607" name="Rectangle 7"/>
          <p:cNvSpPr>
            <a:spLocks noChangeArrowheads="1"/>
          </p:cNvSpPr>
          <p:nvPr/>
        </p:nvSpPr>
        <p:spPr bwMode="auto">
          <a:xfrm>
            <a:off x="3657600" y="2590800"/>
            <a:ext cx="4114800" cy="381000"/>
          </a:xfrm>
          <a:prstGeom prst="rect">
            <a:avLst/>
          </a:prstGeom>
          <a:solidFill>
            <a:schemeClr val="bg1"/>
          </a:solidFill>
          <a:ln w="38100">
            <a:solidFill>
              <a:srgbClr val="993300"/>
            </a:solidFill>
            <a:miter lim="800000"/>
            <a:headEnd/>
            <a:tailEnd/>
          </a:ln>
        </p:spPr>
        <p:txBody>
          <a:bodyPr wrap="none" anchor="ctr"/>
          <a:lstStyle/>
          <a:p>
            <a:endParaRPr lang="en-US" dirty="0"/>
          </a:p>
        </p:txBody>
      </p:sp>
      <p:sp>
        <p:nvSpPr>
          <p:cNvPr id="25608" name="Oval 8"/>
          <p:cNvSpPr>
            <a:spLocks noChangeArrowheads="1"/>
          </p:cNvSpPr>
          <p:nvPr/>
        </p:nvSpPr>
        <p:spPr bwMode="auto">
          <a:xfrm>
            <a:off x="1295400" y="2514600"/>
            <a:ext cx="1066800" cy="533400"/>
          </a:xfrm>
          <a:prstGeom prst="ellipse">
            <a:avLst/>
          </a:prstGeom>
          <a:solidFill>
            <a:srgbClr val="FFFF00"/>
          </a:solidFill>
          <a:ln w="9525">
            <a:solidFill>
              <a:schemeClr val="tx1"/>
            </a:solidFill>
            <a:round/>
            <a:headEnd/>
            <a:tailEnd/>
          </a:ln>
        </p:spPr>
        <p:txBody>
          <a:bodyPr wrap="none" anchor="ctr"/>
          <a:lstStyle/>
          <a:p>
            <a:endParaRPr lang="en-US" dirty="0"/>
          </a:p>
        </p:txBody>
      </p:sp>
      <p:sp>
        <p:nvSpPr>
          <p:cNvPr id="25609" name="Rectangle 9"/>
          <p:cNvSpPr>
            <a:spLocks noChangeArrowheads="1"/>
          </p:cNvSpPr>
          <p:nvPr/>
        </p:nvSpPr>
        <p:spPr bwMode="auto">
          <a:xfrm>
            <a:off x="2057400" y="2057400"/>
            <a:ext cx="4953000" cy="381000"/>
          </a:xfrm>
          <a:prstGeom prst="rect">
            <a:avLst/>
          </a:prstGeom>
          <a:solidFill>
            <a:schemeClr val="accent1"/>
          </a:solidFill>
          <a:ln w="9525">
            <a:solidFill>
              <a:schemeClr val="tx1"/>
            </a:solidFill>
            <a:miter lim="800000"/>
            <a:headEnd/>
            <a:tailEnd/>
          </a:ln>
        </p:spPr>
        <p:txBody>
          <a:bodyPr wrap="none" anchor="ctr"/>
          <a:lstStyle/>
          <a:p>
            <a:endParaRPr lang="en-US" dirty="0"/>
          </a:p>
        </p:txBody>
      </p:sp>
      <p:sp>
        <p:nvSpPr>
          <p:cNvPr id="25610" name="Text Box 10"/>
          <p:cNvSpPr txBox="1">
            <a:spLocks noChangeArrowheads="1"/>
          </p:cNvSpPr>
          <p:nvPr/>
        </p:nvSpPr>
        <p:spPr bwMode="auto">
          <a:xfrm>
            <a:off x="1447800" y="2590800"/>
            <a:ext cx="66294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charset="0"/>
                <a:ea typeface="ＭＳ Ｐゴシック" charset="0"/>
                <a:cs typeface="ＭＳ Ｐゴシック" charset="0"/>
              </a:defRPr>
            </a:lvl1pPr>
            <a:lvl2pPr marL="37931725" indent="-37474525"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eaLnBrk="1" hangingPunct="1">
              <a:spcBef>
                <a:spcPct val="50000"/>
              </a:spcBef>
            </a:pPr>
            <a:r>
              <a:rPr lang="en-US" sz="1800" dirty="0">
                <a:solidFill>
                  <a:srgbClr val="0000FF"/>
                </a:solidFill>
                <a:latin typeface="Arial" charset="0"/>
              </a:rPr>
              <a:t>Briefing</a:t>
            </a:r>
            <a:r>
              <a:rPr lang="en-US" sz="1800" b="0" dirty="0">
                <a:latin typeface="Arial" charset="0"/>
              </a:rPr>
              <a:t>		</a:t>
            </a:r>
            <a:r>
              <a:rPr lang="en-US" sz="1800" dirty="0">
                <a:latin typeface="Arial" charset="0"/>
              </a:rPr>
              <a:t>     </a:t>
            </a:r>
            <a:r>
              <a:rPr lang="en-US" sz="1800" b="0" dirty="0" smtClean="0">
                <a:latin typeface="Arial" charset="0"/>
              </a:rPr>
              <a:t>Challenges of Reintegration/Break outs </a:t>
            </a:r>
          </a:p>
          <a:p>
            <a:pPr eaLnBrk="1" hangingPunct="1">
              <a:spcBef>
                <a:spcPct val="50000"/>
              </a:spcBef>
            </a:pPr>
            <a:r>
              <a:rPr lang="en-US" sz="1800" b="0" dirty="0" smtClean="0">
                <a:latin typeface="Arial" charset="0"/>
              </a:rPr>
              <a:t>t  </a:t>
            </a:r>
            <a:endParaRPr lang="en-US" sz="1800" b="0" dirty="0">
              <a:latin typeface="Arial" charset="0"/>
            </a:endParaRPr>
          </a:p>
        </p:txBody>
      </p:sp>
      <p:sp>
        <p:nvSpPr>
          <p:cNvPr id="25611" name="Line 11"/>
          <p:cNvSpPr>
            <a:spLocks noChangeShapeType="1"/>
          </p:cNvSpPr>
          <p:nvPr/>
        </p:nvSpPr>
        <p:spPr bwMode="auto">
          <a:xfrm>
            <a:off x="2133600" y="2743200"/>
            <a:ext cx="1295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25612" name="Rectangle 12"/>
          <p:cNvSpPr>
            <a:spLocks noGrp="1" noChangeArrowheads="1"/>
          </p:cNvSpPr>
          <p:nvPr>
            <p:ph type="body" sz="half" idx="1"/>
          </p:nvPr>
        </p:nvSpPr>
        <p:spPr>
          <a:xfrm>
            <a:off x="1752600" y="2057400"/>
            <a:ext cx="5562600" cy="381000"/>
          </a:xfrm>
        </p:spPr>
        <p:txBody>
          <a:bodyPr/>
          <a:lstStyle/>
          <a:p>
            <a:pPr algn="ctr" eaLnBrk="1" hangingPunct="1">
              <a:buFontTx/>
              <a:buNone/>
            </a:pPr>
            <a:r>
              <a:rPr lang="en-US" sz="1600" b="1" dirty="0">
                <a:latin typeface="Times New Roman" charset="0"/>
              </a:rPr>
              <a:t>Conducted Approximately </a:t>
            </a:r>
            <a:r>
              <a:rPr lang="en-US" sz="1600" b="1" dirty="0" smtClean="0">
                <a:latin typeface="Times New Roman" charset="0"/>
              </a:rPr>
              <a:t>30 </a:t>
            </a:r>
            <a:r>
              <a:rPr lang="en-US" sz="1600" b="1" dirty="0">
                <a:latin typeface="Times New Roman" charset="0"/>
              </a:rPr>
              <a:t>DAYS after Initial Event</a:t>
            </a:r>
          </a:p>
        </p:txBody>
      </p:sp>
      <p:sp>
        <p:nvSpPr>
          <p:cNvPr id="25613" name="Text Box 13"/>
          <p:cNvSpPr txBox="1">
            <a:spLocks noChangeArrowheads="1"/>
          </p:cNvSpPr>
          <p:nvPr/>
        </p:nvSpPr>
        <p:spPr bwMode="auto">
          <a:xfrm>
            <a:off x="2286000" y="3505200"/>
            <a:ext cx="4572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charset="0"/>
                <a:ea typeface="ＭＳ Ｐゴシック" charset="0"/>
                <a:cs typeface="ＭＳ Ｐゴシック" charset="0"/>
              </a:defRPr>
            </a:lvl1pPr>
            <a:lvl2pPr marL="37931725" indent="-37474525"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algn="ctr" eaLnBrk="1" hangingPunct="1">
              <a:spcBef>
                <a:spcPct val="50000"/>
              </a:spcBef>
            </a:pPr>
            <a:r>
              <a:rPr lang="en-US" sz="2000" b="0" dirty="0"/>
              <a:t>Service Providers Presenting Information</a:t>
            </a:r>
            <a:endParaRPr lang="en-US" sz="1800" b="0" dirty="0"/>
          </a:p>
        </p:txBody>
      </p:sp>
      <p:sp>
        <p:nvSpPr>
          <p:cNvPr id="25614" name="Rectangle 14"/>
          <p:cNvSpPr>
            <a:spLocks noChangeArrowheads="1"/>
          </p:cNvSpPr>
          <p:nvPr/>
        </p:nvSpPr>
        <p:spPr bwMode="auto">
          <a:xfrm>
            <a:off x="457200" y="4038600"/>
            <a:ext cx="4038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r>
              <a:rPr lang="en-US" sz="2000" b="1" dirty="0">
                <a:solidFill>
                  <a:srgbClr val="000000"/>
                </a:solidFill>
                <a:latin typeface="Microsoft Sans Serif" charset="0"/>
              </a:rPr>
              <a:t>Federal, State, County </a:t>
            </a:r>
          </a:p>
          <a:p>
            <a:pPr marL="342900" indent="-342900" algn="ctr">
              <a:lnSpc>
                <a:spcPct val="75000"/>
              </a:lnSpc>
            </a:pPr>
            <a:r>
              <a:rPr lang="en-US" sz="2000" b="1" dirty="0">
                <a:solidFill>
                  <a:srgbClr val="000000"/>
                </a:solidFill>
                <a:latin typeface="Microsoft Sans Serif" charset="0"/>
              </a:rPr>
              <a:t>Service providers</a:t>
            </a:r>
          </a:p>
          <a:p>
            <a:pPr marL="342900" indent="-342900">
              <a:lnSpc>
                <a:spcPct val="95000"/>
              </a:lnSpc>
            </a:pPr>
            <a:r>
              <a:rPr lang="en-US" sz="1800" b="1" dirty="0">
                <a:solidFill>
                  <a:srgbClr val="000000"/>
                </a:solidFill>
                <a:latin typeface="Microsoft Sans Serif" charset="0"/>
              </a:rPr>
              <a:t>- VA Vets Center</a:t>
            </a:r>
          </a:p>
          <a:p>
            <a:pPr marL="342900" indent="-342900">
              <a:lnSpc>
                <a:spcPct val="95000"/>
              </a:lnSpc>
            </a:pPr>
            <a:r>
              <a:rPr lang="en-US" sz="1800" b="1" dirty="0">
                <a:solidFill>
                  <a:srgbClr val="000000"/>
                </a:solidFill>
                <a:latin typeface="Microsoft Sans Serif" charset="0"/>
              </a:rPr>
              <a:t>- County Veteran</a:t>
            </a:r>
            <a:r>
              <a:rPr lang="ja-JP" altLang="en-US" sz="1800" b="1" dirty="0">
                <a:solidFill>
                  <a:srgbClr val="000000"/>
                </a:solidFill>
                <a:latin typeface="Microsoft Sans Serif" charset="0"/>
              </a:rPr>
              <a:t>’</a:t>
            </a:r>
            <a:r>
              <a:rPr lang="en-US" sz="1800" b="1" dirty="0">
                <a:solidFill>
                  <a:srgbClr val="000000"/>
                </a:solidFill>
                <a:latin typeface="Microsoft Sans Serif" charset="0"/>
              </a:rPr>
              <a:t>s Service Officer</a:t>
            </a:r>
          </a:p>
          <a:p>
            <a:pPr marL="342900" indent="-342900">
              <a:lnSpc>
                <a:spcPct val="95000"/>
              </a:lnSpc>
            </a:pPr>
            <a:r>
              <a:rPr lang="en-US" sz="1800" b="1" dirty="0">
                <a:solidFill>
                  <a:srgbClr val="000000"/>
                </a:solidFill>
                <a:latin typeface="Microsoft Sans Serif" charset="0"/>
              </a:rPr>
              <a:t>- VA Benefits Representative</a:t>
            </a:r>
          </a:p>
          <a:p>
            <a:pPr marL="342900" indent="-342900">
              <a:lnSpc>
                <a:spcPct val="95000"/>
              </a:lnSpc>
            </a:pPr>
            <a:r>
              <a:rPr lang="en-US" sz="1800" b="1" dirty="0">
                <a:solidFill>
                  <a:srgbClr val="000000"/>
                </a:solidFill>
                <a:latin typeface="Microsoft Sans Serif" charset="0"/>
              </a:rPr>
              <a:t>- IL Workforce Representative</a:t>
            </a:r>
          </a:p>
          <a:p>
            <a:pPr marL="342900" indent="-342900">
              <a:lnSpc>
                <a:spcPct val="95000"/>
              </a:lnSpc>
            </a:pPr>
            <a:r>
              <a:rPr lang="en-US" sz="1800" b="1" dirty="0">
                <a:solidFill>
                  <a:srgbClr val="000000"/>
                </a:solidFill>
                <a:latin typeface="Microsoft Sans Serif" charset="0"/>
              </a:rPr>
              <a:t>	-Employment/</a:t>
            </a:r>
            <a:r>
              <a:rPr lang="en-US" sz="1800" b="1" dirty="0" smtClean="0">
                <a:solidFill>
                  <a:srgbClr val="000000"/>
                </a:solidFill>
                <a:latin typeface="Microsoft Sans Serif" charset="0"/>
              </a:rPr>
              <a:t>Unemployment (how to look for a job)</a:t>
            </a:r>
            <a:endParaRPr lang="en-US" sz="1800" b="1" dirty="0">
              <a:solidFill>
                <a:srgbClr val="000000"/>
              </a:solidFill>
              <a:latin typeface="Microsoft Sans Serif" charset="0"/>
            </a:endParaRPr>
          </a:p>
          <a:p>
            <a:pPr marL="342900" indent="-342900">
              <a:lnSpc>
                <a:spcPct val="95000"/>
              </a:lnSpc>
            </a:pPr>
            <a:r>
              <a:rPr lang="en-US" sz="1800" b="1" dirty="0">
                <a:solidFill>
                  <a:srgbClr val="000000"/>
                </a:solidFill>
                <a:latin typeface="Microsoft Sans Serif" charset="0"/>
              </a:rPr>
              <a:t>-IL Colleges </a:t>
            </a:r>
            <a:r>
              <a:rPr lang="en-US" sz="1800" b="1" dirty="0" smtClean="0">
                <a:solidFill>
                  <a:srgbClr val="000000"/>
                </a:solidFill>
                <a:latin typeface="Microsoft Sans Serif" charset="0"/>
              </a:rPr>
              <a:t>(how to get back into school)</a:t>
            </a:r>
            <a:endParaRPr lang="en-US" sz="1800" b="1" dirty="0">
              <a:solidFill>
                <a:srgbClr val="000000"/>
              </a:solidFill>
              <a:latin typeface="Microsoft Sans Serif" charset="0"/>
            </a:endParaRPr>
          </a:p>
        </p:txBody>
      </p:sp>
      <p:sp>
        <p:nvSpPr>
          <p:cNvPr id="25615" name="Rectangle 15"/>
          <p:cNvSpPr>
            <a:spLocks noGrp="1" noChangeArrowheads="1"/>
          </p:cNvSpPr>
          <p:nvPr>
            <p:ph type="body" sz="half" idx="2"/>
          </p:nvPr>
        </p:nvSpPr>
        <p:spPr>
          <a:xfrm>
            <a:off x="4648200" y="4038600"/>
            <a:ext cx="4038600" cy="2819400"/>
          </a:xfrm>
          <a:noFill/>
        </p:spPr>
        <p:txBody>
          <a:bodyPr/>
          <a:lstStyle/>
          <a:p>
            <a:pPr algn="ctr" eaLnBrk="1" hangingPunct="1">
              <a:buFontTx/>
              <a:buNone/>
            </a:pPr>
            <a:r>
              <a:rPr lang="en-US" sz="2000" b="1" dirty="0">
                <a:solidFill>
                  <a:srgbClr val="000000"/>
                </a:solidFill>
                <a:latin typeface="Microsoft Sans Serif" charset="0"/>
              </a:rPr>
              <a:t>Military Service </a:t>
            </a:r>
            <a:r>
              <a:rPr lang="en-US" sz="2000" b="1" dirty="0" smtClean="0">
                <a:solidFill>
                  <a:srgbClr val="000000"/>
                </a:solidFill>
                <a:latin typeface="Microsoft Sans Serif" charset="0"/>
              </a:rPr>
              <a:t>Providers</a:t>
            </a:r>
            <a:endParaRPr lang="en-US" sz="1800" b="1" dirty="0">
              <a:solidFill>
                <a:srgbClr val="000000"/>
              </a:solidFill>
              <a:latin typeface="Microsoft Sans Serif" charset="0"/>
            </a:endParaRPr>
          </a:p>
          <a:p>
            <a:pPr eaLnBrk="1" hangingPunct="1">
              <a:lnSpc>
                <a:spcPct val="95000"/>
              </a:lnSpc>
              <a:buFontTx/>
              <a:buNone/>
            </a:pPr>
            <a:r>
              <a:rPr lang="en-US" sz="1800" b="1" dirty="0">
                <a:solidFill>
                  <a:srgbClr val="000000"/>
                </a:solidFill>
                <a:latin typeface="Microsoft Sans Serif" charset="0"/>
              </a:rPr>
              <a:t>- Chaplain</a:t>
            </a:r>
          </a:p>
          <a:p>
            <a:pPr eaLnBrk="1" hangingPunct="1">
              <a:lnSpc>
                <a:spcPct val="95000"/>
              </a:lnSpc>
              <a:buFontTx/>
              <a:buNone/>
            </a:pPr>
            <a:r>
              <a:rPr lang="en-US" sz="1800" b="1" dirty="0">
                <a:solidFill>
                  <a:srgbClr val="000000"/>
                </a:solidFill>
                <a:latin typeface="Microsoft Sans Serif" charset="0"/>
              </a:rPr>
              <a:t>- JAG/Legal</a:t>
            </a:r>
          </a:p>
          <a:p>
            <a:pPr eaLnBrk="1" hangingPunct="1">
              <a:lnSpc>
                <a:spcPct val="95000"/>
              </a:lnSpc>
              <a:buFontTx/>
              <a:buNone/>
            </a:pPr>
            <a:r>
              <a:rPr lang="en-US" sz="1800" b="1" dirty="0">
                <a:solidFill>
                  <a:srgbClr val="000000"/>
                </a:solidFill>
                <a:latin typeface="Microsoft Sans Serif" charset="0"/>
              </a:rPr>
              <a:t>- TriCare Representative</a:t>
            </a:r>
          </a:p>
          <a:p>
            <a:pPr eaLnBrk="1" hangingPunct="1">
              <a:lnSpc>
                <a:spcPct val="95000"/>
              </a:lnSpc>
              <a:buFontTx/>
              <a:buNone/>
            </a:pPr>
            <a:r>
              <a:rPr lang="en-US" sz="1800" b="1" dirty="0">
                <a:solidFill>
                  <a:srgbClr val="000000"/>
                </a:solidFill>
                <a:latin typeface="Microsoft Sans Serif" charset="0"/>
              </a:rPr>
              <a:t>- </a:t>
            </a:r>
            <a:r>
              <a:rPr lang="en-US" sz="1800" b="1" dirty="0" smtClean="0">
                <a:solidFill>
                  <a:srgbClr val="000000"/>
                </a:solidFill>
                <a:latin typeface="Microsoft Sans Serif" charset="0"/>
              </a:rPr>
              <a:t>EtR</a:t>
            </a:r>
            <a:r>
              <a:rPr lang="en-US" sz="1800" b="1" dirty="0">
                <a:solidFill>
                  <a:srgbClr val="000000"/>
                </a:solidFill>
                <a:latin typeface="Microsoft Sans Serif" charset="0"/>
              </a:rPr>
              <a:t>/FAC</a:t>
            </a:r>
          </a:p>
          <a:p>
            <a:pPr eaLnBrk="1" hangingPunct="1">
              <a:lnSpc>
                <a:spcPct val="95000"/>
              </a:lnSpc>
              <a:buFontTx/>
              <a:buNone/>
            </a:pPr>
            <a:r>
              <a:rPr lang="en-US" sz="1800" b="1" dirty="0">
                <a:solidFill>
                  <a:srgbClr val="000000"/>
                </a:solidFill>
                <a:latin typeface="Microsoft Sans Serif" charset="0"/>
              </a:rPr>
              <a:t>- Nat</a:t>
            </a:r>
            <a:r>
              <a:rPr lang="ja-JP" altLang="en-US" sz="1800" b="1" dirty="0">
                <a:solidFill>
                  <a:srgbClr val="000000"/>
                </a:solidFill>
                <a:latin typeface="Microsoft Sans Serif" charset="0"/>
              </a:rPr>
              <a:t>’</a:t>
            </a:r>
            <a:r>
              <a:rPr lang="en-US" sz="1800" b="1" dirty="0">
                <a:solidFill>
                  <a:srgbClr val="000000"/>
                </a:solidFill>
                <a:latin typeface="Microsoft Sans Serif" charset="0"/>
              </a:rPr>
              <a:t>l Guard Education Benefits</a:t>
            </a:r>
          </a:p>
          <a:p>
            <a:pPr eaLnBrk="1" hangingPunct="1">
              <a:lnSpc>
                <a:spcPct val="95000"/>
              </a:lnSpc>
              <a:buFontTx/>
              <a:buNone/>
            </a:pPr>
            <a:r>
              <a:rPr lang="en-US" sz="1800" b="1" dirty="0">
                <a:solidFill>
                  <a:srgbClr val="000000"/>
                </a:solidFill>
                <a:latin typeface="Microsoft Sans Serif" charset="0"/>
              </a:rPr>
              <a:t>- Mental Health Specialist</a:t>
            </a:r>
            <a:endParaRPr lang="en-US" sz="2000" b="1" dirty="0">
              <a:solidFill>
                <a:srgbClr val="000000"/>
              </a:solidFill>
              <a:latin typeface="Microsoft Sans Serif" charset="0"/>
            </a:endParaRPr>
          </a:p>
        </p:txBody>
      </p:sp>
      <p:sp>
        <p:nvSpPr>
          <p:cNvPr id="25616" name="Text Box 16"/>
          <p:cNvSpPr txBox="1">
            <a:spLocks noChangeArrowheads="1"/>
          </p:cNvSpPr>
          <p:nvPr/>
        </p:nvSpPr>
        <p:spPr bwMode="auto">
          <a:xfrm>
            <a:off x="1981200" y="762000"/>
            <a:ext cx="5181600" cy="1012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charset="0"/>
                <a:ea typeface="ＭＳ Ｐゴシック" charset="0"/>
                <a:cs typeface="ＭＳ Ｐゴシック" charset="0"/>
              </a:defRPr>
            </a:lvl1pPr>
            <a:lvl2pPr marL="37931725" indent="-37474525"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eaLnBrk="1" hangingPunct="1">
              <a:lnSpc>
                <a:spcPct val="80000"/>
              </a:lnSpc>
              <a:spcBef>
                <a:spcPct val="50000"/>
              </a:spcBef>
            </a:pPr>
            <a:r>
              <a:rPr lang="en-US" sz="2000" dirty="0">
                <a:latin typeface="Arial" charset="0"/>
              </a:rPr>
              <a:t>Purpose</a:t>
            </a:r>
            <a:r>
              <a:rPr lang="en-US" sz="2000" b="0" dirty="0">
                <a:latin typeface="Arial" charset="0"/>
              </a:rPr>
              <a:t>:  </a:t>
            </a:r>
            <a:r>
              <a:rPr lang="en-US" sz="1800" b="0" dirty="0">
                <a:latin typeface="Arial" charset="0"/>
              </a:rPr>
              <a:t>Reconnect soldiers and families with service providers through a round-robin format. </a:t>
            </a:r>
            <a:r>
              <a:rPr lang="en-US" sz="1800" b="0" dirty="0" smtClean="0">
                <a:latin typeface="Arial" charset="0"/>
              </a:rPr>
              <a:t> </a:t>
            </a:r>
            <a:r>
              <a:rPr lang="en-US" sz="1800" b="0" dirty="0">
                <a:latin typeface="Arial" charset="0"/>
              </a:rPr>
              <a:t>Allows for more personal contact with service providers</a:t>
            </a:r>
          </a:p>
        </p:txBody>
      </p:sp>
      <p:sp>
        <p:nvSpPr>
          <p:cNvPr id="25617" name="AutoShape 17"/>
          <p:cNvSpPr>
            <a:spLocks noChangeArrowheads="1"/>
          </p:cNvSpPr>
          <p:nvPr/>
        </p:nvSpPr>
        <p:spPr bwMode="auto">
          <a:xfrm rot="10800000">
            <a:off x="1905000" y="3657600"/>
            <a:ext cx="381000" cy="381000"/>
          </a:xfrm>
          <a:custGeom>
            <a:avLst/>
            <a:gdLst>
              <a:gd name="T0" fmla="*/ 272150 w 21600"/>
              <a:gd name="T1" fmla="*/ 0 h 21600"/>
              <a:gd name="T2" fmla="*/ 163283 w 21600"/>
              <a:gd name="T3" fmla="*/ 146032 h 21600"/>
              <a:gd name="T4" fmla="*/ 0 w 21600"/>
              <a:gd name="T5" fmla="*/ 326602 h 21600"/>
              <a:gd name="T6" fmla="*/ 158750 w 21600"/>
              <a:gd name="T7" fmla="*/ 381000 h 21600"/>
              <a:gd name="T8" fmla="*/ 317482 w 21600"/>
              <a:gd name="T9" fmla="*/ 278130 h 21600"/>
              <a:gd name="T10" fmla="*/ 381000 w 21600"/>
              <a:gd name="T11" fmla="*/ 146032 h 21600"/>
              <a:gd name="T12" fmla="*/ 3 60000 65536"/>
              <a:gd name="T13" fmla="*/ 2 60000 65536"/>
              <a:gd name="T14" fmla="*/ 2 60000 65536"/>
              <a:gd name="T15" fmla="*/ 1 60000 65536"/>
              <a:gd name="T16" fmla="*/ 0 60000 65536"/>
              <a:gd name="T17" fmla="*/ 0 60000 65536"/>
              <a:gd name="T18" fmla="*/ 0 w 21600"/>
              <a:gd name="T19" fmla="*/ 15430 h 21600"/>
              <a:gd name="T20" fmla="*/ 17999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8279"/>
                </a:lnTo>
                <a:lnTo>
                  <a:pt x="12858" y="8279"/>
                </a:lnTo>
                <a:lnTo>
                  <a:pt x="12858" y="15430"/>
                </a:lnTo>
                <a:lnTo>
                  <a:pt x="0" y="15430"/>
                </a:lnTo>
                <a:lnTo>
                  <a:pt x="0" y="21600"/>
                </a:lnTo>
                <a:lnTo>
                  <a:pt x="17999" y="21600"/>
                </a:lnTo>
                <a:lnTo>
                  <a:pt x="17999" y="8279"/>
                </a:lnTo>
                <a:lnTo>
                  <a:pt x="21600" y="8279"/>
                </a:lnTo>
                <a:close/>
              </a:path>
            </a:pathLst>
          </a:custGeom>
          <a:solidFill>
            <a:srgbClr val="EB1D22"/>
          </a:solidFill>
          <a:ln w="9525">
            <a:solidFill>
              <a:schemeClr val="tx1"/>
            </a:solidFill>
            <a:miter lim="800000"/>
            <a:headEnd/>
            <a:tailEnd/>
          </a:ln>
        </p:spPr>
        <p:txBody>
          <a:bodyPr wrap="none" anchor="ctr"/>
          <a:lstStyle/>
          <a:p>
            <a:endParaRPr lang="en-US" dirty="0"/>
          </a:p>
        </p:txBody>
      </p:sp>
      <p:sp>
        <p:nvSpPr>
          <p:cNvPr id="25618" name="AutoShape 18"/>
          <p:cNvSpPr>
            <a:spLocks noChangeArrowheads="1"/>
          </p:cNvSpPr>
          <p:nvPr/>
        </p:nvSpPr>
        <p:spPr bwMode="auto">
          <a:xfrm rot="10847201" flipH="1">
            <a:off x="6858000" y="3657600"/>
            <a:ext cx="381000" cy="381000"/>
          </a:xfrm>
          <a:custGeom>
            <a:avLst/>
            <a:gdLst>
              <a:gd name="T0" fmla="*/ 272150 w 21600"/>
              <a:gd name="T1" fmla="*/ 0 h 21600"/>
              <a:gd name="T2" fmla="*/ 163283 w 21600"/>
              <a:gd name="T3" fmla="*/ 127000 h 21600"/>
              <a:gd name="T4" fmla="*/ 0 w 21600"/>
              <a:gd name="T5" fmla="*/ 337450 h 21600"/>
              <a:gd name="T6" fmla="*/ 153635 w 21600"/>
              <a:gd name="T7" fmla="*/ 381000 h 21600"/>
              <a:gd name="T8" fmla="*/ 307269 w 21600"/>
              <a:gd name="T9" fmla="*/ 269240 h 21600"/>
              <a:gd name="T10" fmla="*/ 381000 w 21600"/>
              <a:gd name="T11" fmla="*/ 127000 h 21600"/>
              <a:gd name="T12" fmla="*/ 3 60000 65536"/>
              <a:gd name="T13" fmla="*/ 2 60000 65536"/>
              <a:gd name="T14" fmla="*/ 2 60000 65536"/>
              <a:gd name="T15" fmla="*/ 1 60000 65536"/>
              <a:gd name="T16" fmla="*/ 0 60000 65536"/>
              <a:gd name="T17" fmla="*/ 0 60000 65536"/>
              <a:gd name="T18" fmla="*/ 0 w 21600"/>
              <a:gd name="T19" fmla="*/ 16661 h 21600"/>
              <a:gd name="T20" fmla="*/ 1742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3437" y="7200"/>
                </a:lnTo>
                <a:lnTo>
                  <a:pt x="13437" y="16661"/>
                </a:lnTo>
                <a:lnTo>
                  <a:pt x="0" y="16661"/>
                </a:lnTo>
                <a:lnTo>
                  <a:pt x="0" y="21600"/>
                </a:lnTo>
                <a:lnTo>
                  <a:pt x="17420" y="21600"/>
                </a:lnTo>
                <a:lnTo>
                  <a:pt x="17420" y="7200"/>
                </a:lnTo>
                <a:lnTo>
                  <a:pt x="21600" y="7200"/>
                </a:lnTo>
                <a:close/>
              </a:path>
            </a:pathLst>
          </a:custGeom>
          <a:solidFill>
            <a:srgbClr val="EB1D22"/>
          </a:solidFill>
          <a:ln w="9525">
            <a:solidFill>
              <a:schemeClr val="tx1"/>
            </a:solidFill>
            <a:miter lim="800000"/>
            <a:headEnd/>
            <a:tailEnd/>
          </a:ln>
        </p:spPr>
        <p:txBody>
          <a:bodyPr wrap="none" anchor="ctr"/>
          <a:lstStyle/>
          <a:p>
            <a:endParaRPr lang="en-US" dirty="0"/>
          </a:p>
        </p:txBody>
      </p:sp>
      <p:sp>
        <p:nvSpPr>
          <p:cNvPr id="25619" name="Rectangle 19"/>
          <p:cNvSpPr>
            <a:spLocks noGrp="1" noChangeArrowheads="1"/>
          </p:cNvSpPr>
          <p:nvPr>
            <p:ph type="title"/>
          </p:nvPr>
        </p:nvSpPr>
        <p:spPr>
          <a:xfrm>
            <a:off x="2133600" y="304800"/>
            <a:ext cx="4572000" cy="228600"/>
          </a:xfrm>
        </p:spPr>
        <p:txBody>
          <a:bodyPr>
            <a:noAutofit/>
          </a:bodyPr>
          <a:lstStyle/>
          <a:p>
            <a:pPr eaLnBrk="1" hangingPunct="1"/>
            <a:r>
              <a:rPr lang="en-US" sz="2400" dirty="0" smtClean="0">
                <a:solidFill>
                  <a:srgbClr val="FFFF00"/>
                </a:solidFill>
                <a:latin typeface="Times New Roman" charset="0"/>
              </a:rPr>
              <a:t>Tier I Event/30 </a:t>
            </a:r>
            <a:r>
              <a:rPr lang="en-US" sz="2400" dirty="0">
                <a:solidFill>
                  <a:srgbClr val="FFFF00"/>
                </a:solidFill>
                <a:latin typeface="Times New Roman" charset="0"/>
              </a:rPr>
              <a:t>Day Program</a:t>
            </a:r>
            <a:br>
              <a:rPr lang="en-US" sz="2400" dirty="0">
                <a:solidFill>
                  <a:srgbClr val="FFFF00"/>
                </a:solidFill>
                <a:latin typeface="Times New Roman" charset="0"/>
              </a:rPr>
            </a:br>
            <a:endParaRPr lang="en-US" sz="2400" dirty="0">
              <a:solidFill>
                <a:srgbClr val="FFFF00"/>
              </a:solidFill>
              <a:latin typeface="Times New Roman" charset="0"/>
            </a:endParaRPr>
          </a:p>
        </p:txBody>
      </p:sp>
    </p:spTree>
    <p:extLst>
      <p:ext uri="{BB962C8B-B14F-4D97-AF65-F5344CB8AC3E}">
        <p14:creationId xmlns:p14="http://schemas.microsoft.com/office/powerpoint/2010/main" val="7994300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2"/>
          <p:cNvSpPr>
            <a:spLocks noChangeArrowheads="1"/>
          </p:cNvSpPr>
          <p:nvPr/>
        </p:nvSpPr>
        <p:spPr bwMode="auto">
          <a:xfrm flipV="1">
            <a:off x="1905000" y="4572000"/>
            <a:ext cx="1447800" cy="990600"/>
          </a:xfrm>
          <a:custGeom>
            <a:avLst/>
            <a:gdLst>
              <a:gd name="T0" fmla="*/ 986314 w 21600"/>
              <a:gd name="T1" fmla="*/ 0 h 21600"/>
              <a:gd name="T2" fmla="*/ 986314 w 21600"/>
              <a:gd name="T3" fmla="*/ 557579 h 21600"/>
              <a:gd name="T4" fmla="*/ 105569 w 21600"/>
              <a:gd name="T5" fmla="*/ 990600 h 21600"/>
              <a:gd name="T6" fmla="*/ 1447800 w 21600"/>
              <a:gd name="T7" fmla="*/ 278790 h 21600"/>
              <a:gd name="T8" fmla="*/ 3 60000 65536"/>
              <a:gd name="T9" fmla="*/ 1 60000 65536"/>
              <a:gd name="T10" fmla="*/ 1 60000 65536"/>
              <a:gd name="T11" fmla="*/ 0 60000 65536"/>
              <a:gd name="T12" fmla="*/ 12427 w 21600"/>
              <a:gd name="T13" fmla="*/ 4538 h 21600"/>
              <a:gd name="T14" fmla="*/ 19855 w 21600"/>
              <a:gd name="T15" fmla="*/ 7620 h 21600"/>
            </a:gdLst>
            <a:ahLst/>
            <a:cxnLst>
              <a:cxn ang="T8">
                <a:pos x="T0" y="T1"/>
              </a:cxn>
              <a:cxn ang="T9">
                <a:pos x="T2" y="T3"/>
              </a:cxn>
              <a:cxn ang="T10">
                <a:pos x="T4" y="T5"/>
              </a:cxn>
              <a:cxn ang="T11">
                <a:pos x="T6" y="T7"/>
              </a:cxn>
            </a:cxnLst>
            <a:rect l="T12" t="T13" r="T14" b="T15"/>
            <a:pathLst>
              <a:path w="21600" h="21600">
                <a:moveTo>
                  <a:pt x="21600" y="6079"/>
                </a:moveTo>
                <a:lnTo>
                  <a:pt x="14715" y="0"/>
                </a:lnTo>
                <a:lnTo>
                  <a:pt x="14715" y="4538"/>
                </a:lnTo>
                <a:lnTo>
                  <a:pt x="12427" y="4538"/>
                </a:lnTo>
                <a:cubicBezTo>
                  <a:pt x="5564" y="4538"/>
                  <a:pt x="0" y="7950"/>
                  <a:pt x="0" y="12158"/>
                </a:cubicBezTo>
                <a:lnTo>
                  <a:pt x="0" y="21600"/>
                </a:lnTo>
                <a:lnTo>
                  <a:pt x="3150" y="21600"/>
                </a:lnTo>
                <a:lnTo>
                  <a:pt x="3150" y="12158"/>
                </a:lnTo>
                <a:cubicBezTo>
                  <a:pt x="3150" y="9652"/>
                  <a:pt x="7303" y="7620"/>
                  <a:pt x="12427" y="7620"/>
                </a:cubicBezTo>
                <a:lnTo>
                  <a:pt x="14715" y="7620"/>
                </a:lnTo>
                <a:lnTo>
                  <a:pt x="14715" y="12158"/>
                </a:lnTo>
                <a:close/>
              </a:path>
            </a:pathLst>
          </a:custGeom>
          <a:solidFill>
            <a:srgbClr val="EB1D22"/>
          </a:solidFill>
          <a:ln w="9525">
            <a:solidFill>
              <a:schemeClr val="tx1"/>
            </a:solidFill>
            <a:miter lim="800000"/>
            <a:headEnd/>
            <a:tailEnd/>
          </a:ln>
        </p:spPr>
        <p:txBody>
          <a:bodyPr wrap="none" anchor="ctr"/>
          <a:lstStyle/>
          <a:p>
            <a:endParaRPr lang="en-US" dirty="0"/>
          </a:p>
        </p:txBody>
      </p:sp>
      <p:sp>
        <p:nvSpPr>
          <p:cNvPr id="26627" name="Rectangle 3"/>
          <p:cNvSpPr>
            <a:spLocks noChangeArrowheads="1"/>
          </p:cNvSpPr>
          <p:nvPr/>
        </p:nvSpPr>
        <p:spPr bwMode="auto">
          <a:xfrm>
            <a:off x="3352800" y="4572000"/>
            <a:ext cx="4876800" cy="1752600"/>
          </a:xfrm>
          <a:prstGeom prst="rect">
            <a:avLst/>
          </a:prstGeom>
          <a:solidFill>
            <a:srgbClr val="009900"/>
          </a:solidFill>
          <a:ln w="9525">
            <a:solidFill>
              <a:schemeClr val="tx1"/>
            </a:solidFill>
            <a:miter lim="800000"/>
            <a:headEnd/>
            <a:tailEnd/>
          </a:ln>
        </p:spPr>
        <p:txBody>
          <a:bodyPr wrap="none" anchor="ctr"/>
          <a:lstStyle/>
          <a:p>
            <a:endParaRPr lang="en-US" dirty="0"/>
          </a:p>
        </p:txBody>
      </p:sp>
      <p:sp>
        <p:nvSpPr>
          <p:cNvPr id="26628" name="Rectangle 4"/>
          <p:cNvSpPr>
            <a:spLocks noChangeArrowheads="1"/>
          </p:cNvSpPr>
          <p:nvPr/>
        </p:nvSpPr>
        <p:spPr bwMode="auto">
          <a:xfrm>
            <a:off x="990600" y="4191000"/>
            <a:ext cx="1981200" cy="381000"/>
          </a:xfrm>
          <a:prstGeom prst="rect">
            <a:avLst/>
          </a:prstGeom>
          <a:solidFill>
            <a:schemeClr val="folHlink"/>
          </a:solidFill>
          <a:ln w="9525">
            <a:solidFill>
              <a:schemeClr val="tx1"/>
            </a:solidFill>
            <a:miter lim="800000"/>
            <a:headEnd/>
            <a:tailEnd/>
          </a:ln>
        </p:spPr>
        <p:txBody>
          <a:bodyPr wrap="none" anchor="ctr"/>
          <a:lstStyle/>
          <a:p>
            <a:endParaRPr lang="en-US" dirty="0"/>
          </a:p>
        </p:txBody>
      </p:sp>
      <p:sp>
        <p:nvSpPr>
          <p:cNvPr id="26629" name="Rectangle 5"/>
          <p:cNvSpPr>
            <a:spLocks noChangeArrowheads="1"/>
          </p:cNvSpPr>
          <p:nvPr/>
        </p:nvSpPr>
        <p:spPr bwMode="auto">
          <a:xfrm>
            <a:off x="4343400" y="3124200"/>
            <a:ext cx="3505200" cy="381000"/>
          </a:xfrm>
          <a:prstGeom prst="rect">
            <a:avLst/>
          </a:prstGeom>
          <a:solidFill>
            <a:schemeClr val="bg1"/>
          </a:solidFill>
          <a:ln w="28575">
            <a:solidFill>
              <a:srgbClr val="993300"/>
            </a:solidFill>
            <a:miter lim="800000"/>
            <a:headEnd/>
            <a:tailEnd/>
          </a:ln>
        </p:spPr>
        <p:txBody>
          <a:bodyPr wrap="none" anchor="ctr"/>
          <a:lstStyle/>
          <a:p>
            <a:endParaRPr lang="en-US" dirty="0"/>
          </a:p>
        </p:txBody>
      </p:sp>
      <p:sp>
        <p:nvSpPr>
          <p:cNvPr id="26630" name="Rectangle 6"/>
          <p:cNvSpPr>
            <a:spLocks noChangeArrowheads="1"/>
          </p:cNvSpPr>
          <p:nvPr/>
        </p:nvSpPr>
        <p:spPr bwMode="auto">
          <a:xfrm>
            <a:off x="4343400" y="2667000"/>
            <a:ext cx="3505200" cy="381000"/>
          </a:xfrm>
          <a:prstGeom prst="rect">
            <a:avLst/>
          </a:prstGeom>
          <a:solidFill>
            <a:schemeClr val="bg1"/>
          </a:solidFill>
          <a:ln w="28575">
            <a:solidFill>
              <a:srgbClr val="993300"/>
            </a:solidFill>
            <a:miter lim="800000"/>
            <a:headEnd/>
            <a:tailEnd/>
          </a:ln>
        </p:spPr>
        <p:txBody>
          <a:bodyPr wrap="none" anchor="ctr"/>
          <a:lstStyle/>
          <a:p>
            <a:endParaRPr lang="en-US" dirty="0"/>
          </a:p>
        </p:txBody>
      </p:sp>
      <p:sp>
        <p:nvSpPr>
          <p:cNvPr id="26631" name="Oval 7"/>
          <p:cNvSpPr>
            <a:spLocks noChangeArrowheads="1"/>
          </p:cNvSpPr>
          <p:nvPr/>
        </p:nvSpPr>
        <p:spPr bwMode="auto">
          <a:xfrm>
            <a:off x="1600200" y="3048000"/>
            <a:ext cx="1295400" cy="533400"/>
          </a:xfrm>
          <a:prstGeom prst="ellipse">
            <a:avLst/>
          </a:prstGeom>
          <a:solidFill>
            <a:srgbClr val="FFFF00"/>
          </a:solidFill>
          <a:ln w="9525">
            <a:solidFill>
              <a:schemeClr val="tx1"/>
            </a:solidFill>
            <a:round/>
            <a:headEnd/>
            <a:tailEnd/>
          </a:ln>
        </p:spPr>
        <p:txBody>
          <a:bodyPr wrap="none" anchor="ctr"/>
          <a:lstStyle/>
          <a:p>
            <a:endParaRPr lang="en-US" dirty="0"/>
          </a:p>
        </p:txBody>
      </p:sp>
      <p:sp>
        <p:nvSpPr>
          <p:cNvPr id="26632" name="Rectangle 8"/>
          <p:cNvSpPr>
            <a:spLocks noChangeArrowheads="1"/>
          </p:cNvSpPr>
          <p:nvPr/>
        </p:nvSpPr>
        <p:spPr bwMode="auto">
          <a:xfrm>
            <a:off x="1600200" y="0"/>
            <a:ext cx="5943600" cy="1828800"/>
          </a:xfrm>
          <a:prstGeom prst="rect">
            <a:avLst/>
          </a:prstGeom>
          <a:solidFill>
            <a:srgbClr val="0000FF"/>
          </a:solidFill>
          <a:ln w="9525">
            <a:solidFill>
              <a:schemeClr val="tx1"/>
            </a:solidFill>
            <a:miter lim="800000"/>
            <a:headEnd/>
            <a:tailEnd/>
          </a:ln>
        </p:spPr>
        <p:txBody>
          <a:bodyPr wrap="none" anchor="ctr"/>
          <a:lstStyle/>
          <a:p>
            <a:pPr algn="ctr">
              <a:spcBef>
                <a:spcPct val="0"/>
              </a:spcBef>
            </a:pPr>
            <a:endParaRPr lang="en-US" sz="2000" b="0" dirty="0">
              <a:solidFill>
                <a:srgbClr val="0000FF"/>
              </a:solidFill>
              <a:latin typeface="Arial" charset="0"/>
            </a:endParaRPr>
          </a:p>
        </p:txBody>
      </p:sp>
      <p:sp>
        <p:nvSpPr>
          <p:cNvPr id="26633" name="Rectangle 9"/>
          <p:cNvSpPr>
            <a:spLocks noChangeArrowheads="1"/>
          </p:cNvSpPr>
          <p:nvPr/>
        </p:nvSpPr>
        <p:spPr bwMode="auto">
          <a:xfrm>
            <a:off x="2286000" y="914400"/>
            <a:ext cx="4572000" cy="609600"/>
          </a:xfrm>
          <a:prstGeom prst="rect">
            <a:avLst/>
          </a:prstGeom>
          <a:solidFill>
            <a:schemeClr val="bg1"/>
          </a:solidFill>
          <a:ln w="9525">
            <a:solidFill>
              <a:schemeClr val="tx1"/>
            </a:solidFill>
            <a:miter lim="800000"/>
            <a:headEnd/>
            <a:tailEnd/>
          </a:ln>
        </p:spPr>
        <p:txBody>
          <a:bodyPr wrap="none" anchor="ctr"/>
          <a:lstStyle/>
          <a:p>
            <a:endParaRPr lang="en-US" dirty="0"/>
          </a:p>
        </p:txBody>
      </p:sp>
      <p:sp>
        <p:nvSpPr>
          <p:cNvPr id="26634" name="Rectangle 10"/>
          <p:cNvSpPr>
            <a:spLocks noChangeArrowheads="1"/>
          </p:cNvSpPr>
          <p:nvPr/>
        </p:nvSpPr>
        <p:spPr bwMode="auto">
          <a:xfrm>
            <a:off x="1981200" y="2133600"/>
            <a:ext cx="5181600" cy="304800"/>
          </a:xfrm>
          <a:prstGeom prst="rect">
            <a:avLst/>
          </a:prstGeom>
          <a:solidFill>
            <a:schemeClr val="accent1"/>
          </a:solidFill>
          <a:ln w="9525">
            <a:solidFill>
              <a:schemeClr val="tx1"/>
            </a:solidFill>
            <a:miter lim="800000"/>
            <a:headEnd/>
            <a:tailEnd/>
          </a:ln>
        </p:spPr>
        <p:txBody>
          <a:bodyPr wrap="none" anchor="ctr"/>
          <a:lstStyle/>
          <a:p>
            <a:endParaRPr lang="en-US" dirty="0"/>
          </a:p>
        </p:txBody>
      </p:sp>
      <p:sp>
        <p:nvSpPr>
          <p:cNvPr id="26635" name="Rectangle 11"/>
          <p:cNvSpPr>
            <a:spLocks noGrp="1" noChangeArrowheads="1"/>
          </p:cNvSpPr>
          <p:nvPr>
            <p:ph type="title"/>
          </p:nvPr>
        </p:nvSpPr>
        <p:spPr>
          <a:xfrm>
            <a:off x="1752600" y="0"/>
            <a:ext cx="5867400" cy="685800"/>
          </a:xfrm>
        </p:spPr>
        <p:txBody>
          <a:bodyPr>
            <a:normAutofit fontScale="90000"/>
          </a:bodyPr>
          <a:lstStyle/>
          <a:p>
            <a:pPr eaLnBrk="1" hangingPunct="1">
              <a:lnSpc>
                <a:spcPct val="90000"/>
              </a:lnSpc>
            </a:pPr>
            <a:r>
              <a:rPr lang="en-US" sz="2700" dirty="0" smtClean="0">
                <a:solidFill>
                  <a:srgbClr val="FFFF00"/>
                </a:solidFill>
                <a:latin typeface="Times New Roman" charset="0"/>
              </a:rPr>
              <a:t>Tier II Event/60 </a:t>
            </a:r>
            <a:r>
              <a:rPr lang="en-US" sz="2700" dirty="0">
                <a:solidFill>
                  <a:srgbClr val="FFFF00"/>
                </a:solidFill>
                <a:latin typeface="Times New Roman" charset="0"/>
              </a:rPr>
              <a:t>Day Reintegration Training</a:t>
            </a:r>
            <a:br>
              <a:rPr lang="en-US" sz="2700" dirty="0">
                <a:solidFill>
                  <a:srgbClr val="FFFF00"/>
                </a:solidFill>
                <a:latin typeface="Times New Roman" charset="0"/>
              </a:rPr>
            </a:br>
            <a:r>
              <a:rPr lang="en-US" sz="2000" dirty="0">
                <a:solidFill>
                  <a:srgbClr val="FFFF00"/>
                </a:solidFill>
                <a:latin typeface="Times New Roman" charset="0"/>
              </a:rPr>
              <a:t>Address Behavioral Issues</a:t>
            </a:r>
            <a:endParaRPr lang="en-US" sz="3200" dirty="0">
              <a:solidFill>
                <a:srgbClr val="FFFF00"/>
              </a:solidFill>
              <a:latin typeface="Times New Roman" charset="0"/>
            </a:endParaRPr>
          </a:p>
        </p:txBody>
      </p:sp>
      <p:sp>
        <p:nvSpPr>
          <p:cNvPr id="26636" name="Rectangle 12"/>
          <p:cNvSpPr>
            <a:spLocks noGrp="1" noChangeArrowheads="1"/>
          </p:cNvSpPr>
          <p:nvPr>
            <p:ph type="body" idx="1"/>
          </p:nvPr>
        </p:nvSpPr>
        <p:spPr>
          <a:xfrm>
            <a:off x="1371600" y="2133600"/>
            <a:ext cx="6248400" cy="381000"/>
          </a:xfrm>
        </p:spPr>
        <p:txBody>
          <a:bodyPr/>
          <a:lstStyle/>
          <a:p>
            <a:pPr algn="ctr" eaLnBrk="1" hangingPunct="1">
              <a:lnSpc>
                <a:spcPct val="90000"/>
              </a:lnSpc>
              <a:buFontTx/>
              <a:buNone/>
            </a:pPr>
            <a:r>
              <a:rPr lang="en-US" sz="1600" b="1" dirty="0">
                <a:latin typeface="Times New Roman" charset="0"/>
              </a:rPr>
              <a:t>Conducted Approximately </a:t>
            </a:r>
            <a:r>
              <a:rPr lang="en-US" sz="1600" b="1" dirty="0" smtClean="0">
                <a:latin typeface="Times New Roman" charset="0"/>
              </a:rPr>
              <a:t>60 </a:t>
            </a:r>
            <a:r>
              <a:rPr lang="en-US" sz="1600" b="1" dirty="0">
                <a:latin typeface="Times New Roman" charset="0"/>
              </a:rPr>
              <a:t>DAYS After Initial Event</a:t>
            </a:r>
          </a:p>
        </p:txBody>
      </p:sp>
      <p:sp>
        <p:nvSpPr>
          <p:cNvPr id="26637" name="Text Box 13"/>
          <p:cNvSpPr txBox="1">
            <a:spLocks noChangeArrowheads="1"/>
          </p:cNvSpPr>
          <p:nvPr/>
        </p:nvSpPr>
        <p:spPr bwMode="auto">
          <a:xfrm>
            <a:off x="2286000" y="914400"/>
            <a:ext cx="4648200" cy="37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charset="0"/>
                <a:ea typeface="ＭＳ Ｐゴシック" charset="0"/>
                <a:cs typeface="ＭＳ Ｐゴシック" charset="0"/>
              </a:defRPr>
            </a:lvl1pPr>
            <a:lvl2pPr marL="37931725" indent="-37474525"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eaLnBrk="1" hangingPunct="1">
              <a:lnSpc>
                <a:spcPct val="90000"/>
              </a:lnSpc>
              <a:spcBef>
                <a:spcPct val="50000"/>
              </a:spcBef>
            </a:pPr>
            <a:r>
              <a:rPr lang="en-US" sz="2000" dirty="0" smtClean="0">
                <a:latin typeface="Arial" charset="0"/>
              </a:rPr>
              <a:t>Purpose</a:t>
            </a:r>
            <a:r>
              <a:rPr lang="en-US" sz="2000" b="0" dirty="0" smtClean="0">
                <a:latin typeface="Arial" charset="0"/>
              </a:rPr>
              <a:t>: Provide Resiliency Training</a:t>
            </a:r>
            <a:r>
              <a:rPr lang="en-US" sz="1800" b="0" dirty="0" smtClean="0">
                <a:latin typeface="Arial" charset="0"/>
              </a:rPr>
              <a:t>.</a:t>
            </a:r>
            <a:endParaRPr lang="en-US" sz="1800" b="0" dirty="0">
              <a:latin typeface="Arial" charset="0"/>
            </a:endParaRPr>
          </a:p>
        </p:txBody>
      </p:sp>
      <p:sp>
        <p:nvSpPr>
          <p:cNvPr id="26638" name="Text Box 14"/>
          <p:cNvSpPr txBox="1">
            <a:spLocks noChangeArrowheads="1"/>
          </p:cNvSpPr>
          <p:nvPr/>
        </p:nvSpPr>
        <p:spPr bwMode="auto">
          <a:xfrm>
            <a:off x="1676400" y="3124200"/>
            <a:ext cx="12192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charset="0"/>
                <a:ea typeface="ＭＳ Ｐゴシック" charset="0"/>
                <a:cs typeface="ＭＳ Ｐゴシック" charset="0"/>
              </a:defRPr>
            </a:lvl1pPr>
            <a:lvl2pPr marL="37931725" indent="-37474525"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eaLnBrk="1" hangingPunct="1">
              <a:spcBef>
                <a:spcPct val="50000"/>
              </a:spcBef>
            </a:pPr>
            <a:r>
              <a:rPr lang="en-US" sz="1600" dirty="0" smtClean="0">
                <a:solidFill>
                  <a:srgbClr val="0000FF"/>
                </a:solidFill>
                <a:latin typeface="Arial" charset="0"/>
              </a:rPr>
              <a:t>Focus Groups</a:t>
            </a:r>
            <a:endParaRPr lang="en-US" sz="1600" dirty="0">
              <a:solidFill>
                <a:srgbClr val="0000FF"/>
              </a:solidFill>
              <a:latin typeface="Arial" charset="0"/>
            </a:endParaRPr>
          </a:p>
        </p:txBody>
      </p:sp>
      <p:sp>
        <p:nvSpPr>
          <p:cNvPr id="26639" name="Text Box 15"/>
          <p:cNvSpPr txBox="1">
            <a:spLocks noChangeArrowheads="1"/>
          </p:cNvSpPr>
          <p:nvPr/>
        </p:nvSpPr>
        <p:spPr bwMode="auto">
          <a:xfrm>
            <a:off x="990600" y="4191000"/>
            <a:ext cx="198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charset="0"/>
                <a:ea typeface="ＭＳ Ｐゴシック" charset="0"/>
                <a:cs typeface="ＭＳ Ｐゴシック" charset="0"/>
              </a:defRPr>
            </a:lvl1pPr>
            <a:lvl2pPr marL="37931725" indent="-37474525"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eaLnBrk="1" hangingPunct="1">
              <a:spcBef>
                <a:spcPct val="50000"/>
              </a:spcBef>
            </a:pPr>
            <a:r>
              <a:rPr lang="en-US" sz="2000" b="0" dirty="0"/>
              <a:t>Service Providers</a:t>
            </a:r>
          </a:p>
        </p:txBody>
      </p:sp>
      <p:sp>
        <p:nvSpPr>
          <p:cNvPr id="26640" name="Text Box 16"/>
          <p:cNvSpPr txBox="1">
            <a:spLocks noChangeArrowheads="1"/>
          </p:cNvSpPr>
          <p:nvPr/>
        </p:nvSpPr>
        <p:spPr bwMode="auto">
          <a:xfrm>
            <a:off x="3352800" y="4572000"/>
            <a:ext cx="4953000" cy="1606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charset="0"/>
                <a:ea typeface="ＭＳ Ｐゴシック" charset="0"/>
                <a:cs typeface="ＭＳ Ｐゴシック" charset="0"/>
              </a:defRPr>
            </a:lvl1pPr>
            <a:lvl2pPr marL="37931725" indent="-37474525"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eaLnBrk="1" hangingPunct="1">
              <a:spcBef>
                <a:spcPct val="50000"/>
              </a:spcBef>
            </a:pPr>
            <a:r>
              <a:rPr lang="en-US" sz="1800" dirty="0">
                <a:solidFill>
                  <a:srgbClr val="000000"/>
                </a:solidFill>
                <a:latin typeface="Microsoft Sans Serif" charset="0"/>
              </a:rPr>
              <a:t>-Alcohol &amp; Drug Abuse Prevention Counselor</a:t>
            </a:r>
          </a:p>
          <a:p>
            <a:pPr eaLnBrk="1" hangingPunct="1">
              <a:lnSpc>
                <a:spcPct val="60000"/>
              </a:lnSpc>
              <a:spcBef>
                <a:spcPct val="50000"/>
              </a:spcBef>
            </a:pPr>
            <a:r>
              <a:rPr lang="en-US" sz="1800" dirty="0">
                <a:solidFill>
                  <a:srgbClr val="000000"/>
                </a:solidFill>
                <a:latin typeface="Microsoft Sans Serif" charset="0"/>
              </a:rPr>
              <a:t>-Combat Stress Control</a:t>
            </a:r>
          </a:p>
          <a:p>
            <a:pPr eaLnBrk="1" hangingPunct="1">
              <a:lnSpc>
                <a:spcPct val="60000"/>
              </a:lnSpc>
              <a:spcBef>
                <a:spcPct val="50000"/>
              </a:spcBef>
            </a:pPr>
            <a:r>
              <a:rPr lang="en-US" sz="1800" dirty="0">
                <a:solidFill>
                  <a:srgbClr val="000000"/>
                </a:solidFill>
                <a:latin typeface="Microsoft Sans Serif" charset="0"/>
              </a:rPr>
              <a:t>-Chaplain</a:t>
            </a:r>
          </a:p>
          <a:p>
            <a:pPr eaLnBrk="1" hangingPunct="1">
              <a:lnSpc>
                <a:spcPct val="60000"/>
              </a:lnSpc>
              <a:spcBef>
                <a:spcPct val="50000"/>
              </a:spcBef>
            </a:pPr>
            <a:r>
              <a:rPr lang="en-US" sz="1800" dirty="0">
                <a:solidFill>
                  <a:srgbClr val="000000"/>
                </a:solidFill>
                <a:latin typeface="Microsoft Sans Serif" charset="0"/>
              </a:rPr>
              <a:t>-Gambling Abuse Counselor</a:t>
            </a:r>
          </a:p>
          <a:p>
            <a:pPr eaLnBrk="1" hangingPunct="1">
              <a:lnSpc>
                <a:spcPct val="60000"/>
              </a:lnSpc>
              <a:spcBef>
                <a:spcPct val="50000"/>
              </a:spcBef>
            </a:pPr>
            <a:r>
              <a:rPr lang="en-US" sz="1800" dirty="0">
                <a:solidFill>
                  <a:srgbClr val="000000"/>
                </a:solidFill>
                <a:latin typeface="Microsoft Sans Serif" charset="0"/>
              </a:rPr>
              <a:t>-Law Enforcement</a:t>
            </a:r>
          </a:p>
        </p:txBody>
      </p:sp>
      <p:sp>
        <p:nvSpPr>
          <p:cNvPr id="26641" name="Rectangle 17"/>
          <p:cNvSpPr>
            <a:spLocks noChangeArrowheads="1"/>
          </p:cNvSpPr>
          <p:nvPr/>
        </p:nvSpPr>
        <p:spPr bwMode="auto">
          <a:xfrm>
            <a:off x="4343400" y="3581400"/>
            <a:ext cx="3505200" cy="381000"/>
          </a:xfrm>
          <a:prstGeom prst="rect">
            <a:avLst/>
          </a:prstGeom>
          <a:solidFill>
            <a:schemeClr val="bg1"/>
          </a:solidFill>
          <a:ln w="28575">
            <a:solidFill>
              <a:srgbClr val="993300"/>
            </a:solidFill>
            <a:miter lim="800000"/>
            <a:headEnd/>
            <a:tailEnd/>
          </a:ln>
        </p:spPr>
        <p:txBody>
          <a:bodyPr wrap="none" anchor="ctr"/>
          <a:lstStyle/>
          <a:p>
            <a:endParaRPr lang="en-US" dirty="0"/>
          </a:p>
        </p:txBody>
      </p:sp>
      <p:sp>
        <p:nvSpPr>
          <p:cNvPr id="26642" name="Text Box 18"/>
          <p:cNvSpPr txBox="1">
            <a:spLocks noChangeArrowheads="1"/>
          </p:cNvSpPr>
          <p:nvPr/>
        </p:nvSpPr>
        <p:spPr bwMode="auto">
          <a:xfrm>
            <a:off x="4343400" y="2667000"/>
            <a:ext cx="289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charset="0"/>
                <a:ea typeface="ＭＳ Ｐゴシック" charset="0"/>
                <a:cs typeface="ＭＳ Ｐゴシック" charset="0"/>
              </a:defRPr>
            </a:lvl1pPr>
            <a:lvl2pPr marL="37931725" indent="-37474525"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eaLnBrk="1" hangingPunct="1">
              <a:spcBef>
                <a:spcPct val="50000"/>
              </a:spcBef>
            </a:pPr>
            <a:r>
              <a:rPr lang="en-US" sz="1800" dirty="0">
                <a:latin typeface="Arial" charset="0"/>
              </a:rPr>
              <a:t>Anger Management</a:t>
            </a:r>
          </a:p>
        </p:txBody>
      </p:sp>
      <p:sp>
        <p:nvSpPr>
          <p:cNvPr id="26643" name="Text Box 19"/>
          <p:cNvSpPr txBox="1">
            <a:spLocks noChangeArrowheads="1"/>
          </p:cNvSpPr>
          <p:nvPr/>
        </p:nvSpPr>
        <p:spPr bwMode="auto">
          <a:xfrm>
            <a:off x="4343400" y="3124200"/>
            <a:ext cx="38862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charset="0"/>
                <a:ea typeface="ＭＳ Ｐゴシック" charset="0"/>
                <a:cs typeface="ＭＳ Ｐゴシック" charset="0"/>
              </a:defRPr>
            </a:lvl1pPr>
            <a:lvl2pPr marL="37931725" indent="-37474525"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eaLnBrk="1" hangingPunct="1">
              <a:spcBef>
                <a:spcPct val="50000"/>
              </a:spcBef>
            </a:pPr>
            <a:r>
              <a:rPr lang="en-US" sz="1800" dirty="0">
                <a:latin typeface="Arial" charset="0"/>
              </a:rPr>
              <a:t>Substance Abuse Prevention</a:t>
            </a:r>
          </a:p>
          <a:p>
            <a:pPr eaLnBrk="1" hangingPunct="1">
              <a:spcBef>
                <a:spcPct val="50000"/>
              </a:spcBef>
            </a:pPr>
            <a:endParaRPr lang="en-US" sz="1800" b="0" dirty="0">
              <a:latin typeface="Arial" charset="0"/>
            </a:endParaRPr>
          </a:p>
        </p:txBody>
      </p:sp>
      <p:sp>
        <p:nvSpPr>
          <p:cNvPr id="26644" name="Text Box 20"/>
          <p:cNvSpPr txBox="1">
            <a:spLocks noChangeArrowheads="1"/>
          </p:cNvSpPr>
          <p:nvPr/>
        </p:nvSpPr>
        <p:spPr bwMode="auto">
          <a:xfrm>
            <a:off x="4343400" y="3581400"/>
            <a:ext cx="3886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charset="0"/>
                <a:ea typeface="ＭＳ Ｐゴシック" charset="0"/>
                <a:cs typeface="ＭＳ Ｐゴシック" charset="0"/>
              </a:defRPr>
            </a:lvl1pPr>
            <a:lvl2pPr marL="37931725" indent="-37474525"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eaLnBrk="1" hangingPunct="1">
              <a:spcBef>
                <a:spcPct val="50000"/>
              </a:spcBef>
            </a:pPr>
            <a:r>
              <a:rPr lang="en-US" sz="1600" dirty="0">
                <a:latin typeface="Arial" charset="0"/>
              </a:rPr>
              <a:t>Compulsive Behaviors </a:t>
            </a:r>
            <a:r>
              <a:rPr lang="en-US" sz="1600" dirty="0" smtClean="0">
                <a:latin typeface="Arial" charset="0"/>
              </a:rPr>
              <a:t>Prevention</a:t>
            </a:r>
            <a:endParaRPr lang="en-US" sz="1600" dirty="0">
              <a:latin typeface="Arial" charset="0"/>
            </a:endParaRPr>
          </a:p>
        </p:txBody>
      </p:sp>
      <p:sp>
        <p:nvSpPr>
          <p:cNvPr id="26645" name="Line 21"/>
          <p:cNvSpPr>
            <a:spLocks noChangeShapeType="1"/>
          </p:cNvSpPr>
          <p:nvPr/>
        </p:nvSpPr>
        <p:spPr bwMode="auto">
          <a:xfrm flipV="1">
            <a:off x="2743200" y="2819400"/>
            <a:ext cx="16002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26646" name="Line 22"/>
          <p:cNvSpPr>
            <a:spLocks noChangeShapeType="1"/>
          </p:cNvSpPr>
          <p:nvPr/>
        </p:nvSpPr>
        <p:spPr bwMode="auto">
          <a:xfrm>
            <a:off x="2895600" y="3276600"/>
            <a:ext cx="1447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26647" name="Line 23"/>
          <p:cNvSpPr>
            <a:spLocks noChangeShapeType="1"/>
          </p:cNvSpPr>
          <p:nvPr/>
        </p:nvSpPr>
        <p:spPr bwMode="auto">
          <a:xfrm>
            <a:off x="2743200" y="3505200"/>
            <a:ext cx="16002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Tree>
    <p:extLst>
      <p:ext uri="{BB962C8B-B14F-4D97-AF65-F5344CB8AC3E}">
        <p14:creationId xmlns:p14="http://schemas.microsoft.com/office/powerpoint/2010/main" val="41164585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p:cNvSpPr>
            <a:spLocks noChangeArrowheads="1"/>
          </p:cNvSpPr>
          <p:nvPr/>
        </p:nvSpPr>
        <p:spPr bwMode="auto">
          <a:xfrm flipV="1">
            <a:off x="1905000" y="4572000"/>
            <a:ext cx="1447800" cy="990600"/>
          </a:xfrm>
          <a:custGeom>
            <a:avLst/>
            <a:gdLst>
              <a:gd name="T0" fmla="*/ 986314 w 21600"/>
              <a:gd name="T1" fmla="*/ 0 h 21600"/>
              <a:gd name="T2" fmla="*/ 986314 w 21600"/>
              <a:gd name="T3" fmla="*/ 557579 h 21600"/>
              <a:gd name="T4" fmla="*/ 105569 w 21600"/>
              <a:gd name="T5" fmla="*/ 990600 h 21600"/>
              <a:gd name="T6" fmla="*/ 1447800 w 21600"/>
              <a:gd name="T7" fmla="*/ 278790 h 21600"/>
              <a:gd name="T8" fmla="*/ 3 60000 65536"/>
              <a:gd name="T9" fmla="*/ 1 60000 65536"/>
              <a:gd name="T10" fmla="*/ 1 60000 65536"/>
              <a:gd name="T11" fmla="*/ 0 60000 65536"/>
              <a:gd name="T12" fmla="*/ 12427 w 21600"/>
              <a:gd name="T13" fmla="*/ 4538 h 21600"/>
              <a:gd name="T14" fmla="*/ 19855 w 21600"/>
              <a:gd name="T15" fmla="*/ 7620 h 21600"/>
            </a:gdLst>
            <a:ahLst/>
            <a:cxnLst>
              <a:cxn ang="T8">
                <a:pos x="T0" y="T1"/>
              </a:cxn>
              <a:cxn ang="T9">
                <a:pos x="T2" y="T3"/>
              </a:cxn>
              <a:cxn ang="T10">
                <a:pos x="T4" y="T5"/>
              </a:cxn>
              <a:cxn ang="T11">
                <a:pos x="T6" y="T7"/>
              </a:cxn>
            </a:cxnLst>
            <a:rect l="T12" t="T13" r="T14" b="T15"/>
            <a:pathLst>
              <a:path w="21600" h="21600">
                <a:moveTo>
                  <a:pt x="21600" y="6079"/>
                </a:moveTo>
                <a:lnTo>
                  <a:pt x="14715" y="0"/>
                </a:lnTo>
                <a:lnTo>
                  <a:pt x="14715" y="4538"/>
                </a:lnTo>
                <a:lnTo>
                  <a:pt x="12427" y="4538"/>
                </a:lnTo>
                <a:cubicBezTo>
                  <a:pt x="5564" y="4538"/>
                  <a:pt x="0" y="7950"/>
                  <a:pt x="0" y="12158"/>
                </a:cubicBezTo>
                <a:lnTo>
                  <a:pt x="0" y="21600"/>
                </a:lnTo>
                <a:lnTo>
                  <a:pt x="3150" y="21600"/>
                </a:lnTo>
                <a:lnTo>
                  <a:pt x="3150" y="12158"/>
                </a:lnTo>
                <a:cubicBezTo>
                  <a:pt x="3150" y="9652"/>
                  <a:pt x="7303" y="7620"/>
                  <a:pt x="12427" y="7620"/>
                </a:cubicBezTo>
                <a:lnTo>
                  <a:pt x="14715" y="7620"/>
                </a:lnTo>
                <a:lnTo>
                  <a:pt x="14715" y="12158"/>
                </a:lnTo>
                <a:close/>
              </a:path>
            </a:pathLst>
          </a:custGeom>
          <a:solidFill>
            <a:srgbClr val="EB1D22"/>
          </a:solidFill>
          <a:ln w="9525">
            <a:solidFill>
              <a:schemeClr val="tx1"/>
            </a:solidFill>
            <a:miter lim="800000"/>
            <a:headEnd/>
            <a:tailEnd/>
          </a:ln>
        </p:spPr>
        <p:txBody>
          <a:bodyPr wrap="none" anchor="ctr"/>
          <a:lstStyle/>
          <a:p>
            <a:endParaRPr lang="en-US" dirty="0"/>
          </a:p>
        </p:txBody>
      </p:sp>
      <p:sp>
        <p:nvSpPr>
          <p:cNvPr id="27651" name="Rectangle 3"/>
          <p:cNvSpPr>
            <a:spLocks noChangeArrowheads="1"/>
          </p:cNvSpPr>
          <p:nvPr/>
        </p:nvSpPr>
        <p:spPr bwMode="auto">
          <a:xfrm>
            <a:off x="1600200" y="0"/>
            <a:ext cx="5943600" cy="1981200"/>
          </a:xfrm>
          <a:prstGeom prst="rect">
            <a:avLst/>
          </a:prstGeom>
          <a:solidFill>
            <a:srgbClr val="0000FF"/>
          </a:solidFill>
          <a:ln w="9525">
            <a:solidFill>
              <a:schemeClr val="tx1"/>
            </a:solidFill>
            <a:miter lim="800000"/>
            <a:headEnd/>
            <a:tailEnd/>
          </a:ln>
        </p:spPr>
        <p:txBody>
          <a:bodyPr wrap="none" anchor="ctr"/>
          <a:lstStyle/>
          <a:p>
            <a:endParaRPr lang="en-US" dirty="0"/>
          </a:p>
        </p:txBody>
      </p:sp>
      <p:sp>
        <p:nvSpPr>
          <p:cNvPr id="27652" name="Rectangle 4"/>
          <p:cNvSpPr>
            <a:spLocks noChangeArrowheads="1"/>
          </p:cNvSpPr>
          <p:nvPr/>
        </p:nvSpPr>
        <p:spPr bwMode="auto">
          <a:xfrm>
            <a:off x="1905000" y="990600"/>
            <a:ext cx="5257800" cy="762000"/>
          </a:xfrm>
          <a:prstGeom prst="rect">
            <a:avLst/>
          </a:prstGeom>
          <a:solidFill>
            <a:schemeClr val="bg1"/>
          </a:solidFill>
          <a:ln w="9525">
            <a:solidFill>
              <a:schemeClr val="tx1"/>
            </a:solidFill>
            <a:miter lim="800000"/>
            <a:headEnd/>
            <a:tailEnd/>
          </a:ln>
        </p:spPr>
        <p:txBody>
          <a:bodyPr wrap="none" anchor="ctr"/>
          <a:lstStyle/>
          <a:p>
            <a:pPr>
              <a:spcBef>
                <a:spcPct val="0"/>
              </a:spcBef>
            </a:pPr>
            <a:endParaRPr lang="en-US" sz="2000" b="0" dirty="0">
              <a:latin typeface="Arial" charset="0"/>
            </a:endParaRPr>
          </a:p>
        </p:txBody>
      </p:sp>
      <p:sp>
        <p:nvSpPr>
          <p:cNvPr id="27653" name="Rectangle 5"/>
          <p:cNvSpPr>
            <a:spLocks noChangeArrowheads="1"/>
          </p:cNvSpPr>
          <p:nvPr/>
        </p:nvSpPr>
        <p:spPr bwMode="auto">
          <a:xfrm>
            <a:off x="990600" y="4191000"/>
            <a:ext cx="1981200" cy="381000"/>
          </a:xfrm>
          <a:prstGeom prst="rect">
            <a:avLst/>
          </a:prstGeom>
          <a:solidFill>
            <a:schemeClr val="folHlink"/>
          </a:solidFill>
          <a:ln w="9525">
            <a:solidFill>
              <a:schemeClr val="tx1"/>
            </a:solidFill>
            <a:miter lim="800000"/>
            <a:headEnd/>
            <a:tailEnd/>
          </a:ln>
        </p:spPr>
        <p:txBody>
          <a:bodyPr wrap="none" anchor="ctr"/>
          <a:lstStyle/>
          <a:p>
            <a:endParaRPr lang="en-US" dirty="0"/>
          </a:p>
        </p:txBody>
      </p:sp>
      <p:sp>
        <p:nvSpPr>
          <p:cNvPr id="27654" name="Rectangle 6"/>
          <p:cNvSpPr>
            <a:spLocks noChangeArrowheads="1"/>
          </p:cNvSpPr>
          <p:nvPr/>
        </p:nvSpPr>
        <p:spPr bwMode="auto">
          <a:xfrm>
            <a:off x="3352800" y="4572000"/>
            <a:ext cx="3657600" cy="1371600"/>
          </a:xfrm>
          <a:prstGeom prst="rect">
            <a:avLst/>
          </a:prstGeom>
          <a:solidFill>
            <a:srgbClr val="009900"/>
          </a:solidFill>
          <a:ln w="9525">
            <a:solidFill>
              <a:schemeClr val="tx1"/>
            </a:solidFill>
            <a:miter lim="800000"/>
            <a:headEnd/>
            <a:tailEnd/>
          </a:ln>
        </p:spPr>
        <p:txBody>
          <a:bodyPr wrap="none" anchor="ctr"/>
          <a:lstStyle/>
          <a:p>
            <a:endParaRPr lang="en-US" dirty="0"/>
          </a:p>
        </p:txBody>
      </p:sp>
      <p:sp>
        <p:nvSpPr>
          <p:cNvPr id="27655" name="Rectangle 7"/>
          <p:cNvSpPr>
            <a:spLocks noChangeArrowheads="1"/>
          </p:cNvSpPr>
          <p:nvPr/>
        </p:nvSpPr>
        <p:spPr bwMode="auto">
          <a:xfrm>
            <a:off x="2057400" y="2286000"/>
            <a:ext cx="5029200" cy="381000"/>
          </a:xfrm>
          <a:prstGeom prst="rect">
            <a:avLst/>
          </a:prstGeom>
          <a:solidFill>
            <a:schemeClr val="accent1"/>
          </a:solidFill>
          <a:ln w="9525">
            <a:solidFill>
              <a:schemeClr val="tx1"/>
            </a:solidFill>
            <a:miter lim="800000"/>
            <a:headEnd/>
            <a:tailEnd/>
          </a:ln>
        </p:spPr>
        <p:txBody>
          <a:bodyPr wrap="none" anchor="ctr"/>
          <a:lstStyle/>
          <a:p>
            <a:endParaRPr lang="en-US" dirty="0"/>
          </a:p>
        </p:txBody>
      </p:sp>
      <p:sp>
        <p:nvSpPr>
          <p:cNvPr id="27656" name="Rectangle 8"/>
          <p:cNvSpPr>
            <a:spLocks noGrp="1" noChangeArrowheads="1"/>
          </p:cNvSpPr>
          <p:nvPr>
            <p:ph type="title"/>
          </p:nvPr>
        </p:nvSpPr>
        <p:spPr>
          <a:xfrm>
            <a:off x="457200" y="-76200"/>
            <a:ext cx="8229600" cy="868363"/>
          </a:xfrm>
        </p:spPr>
        <p:txBody>
          <a:bodyPr/>
          <a:lstStyle/>
          <a:p>
            <a:pPr eaLnBrk="1" hangingPunct="1"/>
            <a:r>
              <a:rPr lang="en-US" sz="3200" dirty="0">
                <a:solidFill>
                  <a:srgbClr val="FFFF00"/>
                </a:solidFill>
                <a:latin typeface="Times New Roman" charset="0"/>
              </a:rPr>
              <a:t>90 Day Reintegration Training</a:t>
            </a:r>
          </a:p>
        </p:txBody>
      </p:sp>
      <p:sp>
        <p:nvSpPr>
          <p:cNvPr id="27657" name="Text Box 9"/>
          <p:cNvSpPr txBox="1">
            <a:spLocks noChangeArrowheads="1"/>
          </p:cNvSpPr>
          <p:nvPr/>
        </p:nvSpPr>
        <p:spPr bwMode="auto">
          <a:xfrm>
            <a:off x="1752600" y="2286000"/>
            <a:ext cx="56388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charset="0"/>
                <a:ea typeface="ＭＳ Ｐゴシック" charset="0"/>
                <a:cs typeface="ＭＳ Ｐゴシック" charset="0"/>
              </a:defRPr>
            </a:lvl1pPr>
            <a:lvl2pPr marL="37931725" indent="-37474525"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algn="ctr" eaLnBrk="1" hangingPunct="1">
              <a:spcBef>
                <a:spcPct val="50000"/>
              </a:spcBef>
            </a:pPr>
            <a:r>
              <a:rPr lang="en-US" sz="1600" dirty="0"/>
              <a:t>Conducted Approximately 90 DAYS </a:t>
            </a:r>
            <a:r>
              <a:rPr lang="en-US" sz="1600" dirty="0" smtClean="0"/>
              <a:t>After </a:t>
            </a:r>
            <a:r>
              <a:rPr lang="en-US" sz="1600" dirty="0"/>
              <a:t>Initial </a:t>
            </a:r>
            <a:r>
              <a:rPr lang="en-US" sz="1600" dirty="0" smtClean="0"/>
              <a:t>Event</a:t>
            </a:r>
          </a:p>
          <a:p>
            <a:pPr algn="ctr" eaLnBrk="1" hangingPunct="1">
              <a:spcBef>
                <a:spcPct val="50000"/>
              </a:spcBef>
            </a:pPr>
            <a:endParaRPr lang="en-US" sz="1600" dirty="0"/>
          </a:p>
          <a:p>
            <a:pPr algn="ctr" eaLnBrk="1" hangingPunct="1">
              <a:spcBef>
                <a:spcPct val="50000"/>
              </a:spcBef>
            </a:pPr>
            <a:endParaRPr lang="en-US" sz="1600" dirty="0" smtClean="0"/>
          </a:p>
          <a:p>
            <a:pPr algn="ctr" eaLnBrk="1" hangingPunct="1">
              <a:spcBef>
                <a:spcPct val="50000"/>
              </a:spcBef>
            </a:pPr>
            <a:endParaRPr lang="en-US" sz="1600" dirty="0"/>
          </a:p>
        </p:txBody>
      </p:sp>
      <p:sp>
        <p:nvSpPr>
          <p:cNvPr id="27658" name="Text Box 10"/>
          <p:cNvSpPr txBox="1">
            <a:spLocks noChangeArrowheads="1"/>
          </p:cNvSpPr>
          <p:nvPr/>
        </p:nvSpPr>
        <p:spPr bwMode="auto">
          <a:xfrm>
            <a:off x="3276600" y="4572000"/>
            <a:ext cx="3657600" cy="1341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charset="0"/>
                <a:ea typeface="ＭＳ Ｐゴシック" charset="0"/>
                <a:cs typeface="ＭＳ Ｐゴシック" charset="0"/>
              </a:defRPr>
            </a:lvl1pPr>
            <a:lvl2pPr marL="37931725" indent="-37474525"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eaLnBrk="1" hangingPunct="1">
              <a:spcBef>
                <a:spcPct val="50000"/>
              </a:spcBef>
            </a:pPr>
            <a:r>
              <a:rPr lang="en-US" sz="1800" b="0" dirty="0">
                <a:solidFill>
                  <a:schemeClr val="bg1"/>
                </a:solidFill>
                <a:latin typeface="Microsoft Sans Serif" charset="0"/>
              </a:rPr>
              <a:t>- </a:t>
            </a:r>
            <a:r>
              <a:rPr lang="en-US" sz="1800" dirty="0">
                <a:solidFill>
                  <a:srgbClr val="000000"/>
                </a:solidFill>
                <a:latin typeface="Microsoft Sans Serif" charset="0"/>
              </a:rPr>
              <a:t>Medical Readiness</a:t>
            </a:r>
          </a:p>
          <a:p>
            <a:pPr eaLnBrk="1" hangingPunct="1">
              <a:lnSpc>
                <a:spcPct val="65000"/>
              </a:lnSpc>
              <a:spcBef>
                <a:spcPct val="50000"/>
              </a:spcBef>
            </a:pPr>
            <a:r>
              <a:rPr lang="en-US" sz="1800" dirty="0">
                <a:solidFill>
                  <a:srgbClr val="000000"/>
                </a:solidFill>
                <a:latin typeface="Microsoft Sans Serif" charset="0"/>
              </a:rPr>
              <a:t>- Mental Health</a:t>
            </a:r>
          </a:p>
          <a:p>
            <a:pPr eaLnBrk="1" hangingPunct="1">
              <a:lnSpc>
                <a:spcPct val="65000"/>
              </a:lnSpc>
              <a:spcBef>
                <a:spcPct val="50000"/>
              </a:spcBef>
            </a:pPr>
            <a:r>
              <a:rPr lang="en-US" sz="1800" dirty="0">
                <a:solidFill>
                  <a:srgbClr val="000000"/>
                </a:solidFill>
                <a:latin typeface="Microsoft Sans Serif" charset="0"/>
              </a:rPr>
              <a:t>-Chaplain</a:t>
            </a:r>
          </a:p>
          <a:p>
            <a:pPr eaLnBrk="1" hangingPunct="1">
              <a:lnSpc>
                <a:spcPct val="65000"/>
              </a:lnSpc>
              <a:spcBef>
                <a:spcPct val="50000"/>
              </a:spcBef>
            </a:pPr>
            <a:r>
              <a:rPr lang="en-US" sz="1800" dirty="0">
                <a:solidFill>
                  <a:srgbClr val="000000"/>
                </a:solidFill>
                <a:latin typeface="Microsoft Sans Serif" charset="0"/>
              </a:rPr>
              <a:t>-PDHRA Team</a:t>
            </a:r>
          </a:p>
        </p:txBody>
      </p:sp>
      <p:sp>
        <p:nvSpPr>
          <p:cNvPr id="27659" name="Text Box 11"/>
          <p:cNvSpPr txBox="1">
            <a:spLocks noChangeArrowheads="1"/>
          </p:cNvSpPr>
          <p:nvPr/>
        </p:nvSpPr>
        <p:spPr bwMode="auto">
          <a:xfrm>
            <a:off x="990600" y="4191000"/>
            <a:ext cx="198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charset="0"/>
                <a:ea typeface="ＭＳ Ｐゴシック" charset="0"/>
                <a:cs typeface="ＭＳ Ｐゴシック" charset="0"/>
              </a:defRPr>
            </a:lvl1pPr>
            <a:lvl2pPr marL="37931725" indent="-37474525"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algn="ctr" eaLnBrk="1" hangingPunct="1">
              <a:spcBef>
                <a:spcPct val="50000"/>
              </a:spcBef>
            </a:pPr>
            <a:r>
              <a:rPr lang="en-US" sz="2000" b="0" dirty="0"/>
              <a:t>Service Providers</a:t>
            </a:r>
          </a:p>
        </p:txBody>
      </p:sp>
      <p:sp>
        <p:nvSpPr>
          <p:cNvPr id="27660" name="Text Box 12"/>
          <p:cNvSpPr txBox="1">
            <a:spLocks noChangeArrowheads="1"/>
          </p:cNvSpPr>
          <p:nvPr/>
        </p:nvSpPr>
        <p:spPr bwMode="auto">
          <a:xfrm>
            <a:off x="1981200" y="1066800"/>
            <a:ext cx="54102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charset="0"/>
                <a:ea typeface="ＭＳ Ｐゴシック" charset="0"/>
                <a:cs typeface="ＭＳ Ｐゴシック" charset="0"/>
              </a:defRPr>
            </a:lvl1pPr>
            <a:lvl2pPr marL="37931725" indent="-37474525"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eaLnBrk="1" hangingPunct="1">
              <a:spcBef>
                <a:spcPct val="50000"/>
              </a:spcBef>
            </a:pPr>
            <a:r>
              <a:rPr lang="en-US" sz="2000" dirty="0">
                <a:latin typeface="Arial" charset="0"/>
              </a:rPr>
              <a:t>Purpose</a:t>
            </a:r>
            <a:r>
              <a:rPr lang="en-US" sz="2000" b="0" dirty="0">
                <a:latin typeface="Arial" charset="0"/>
              </a:rPr>
              <a:t>:  </a:t>
            </a:r>
            <a:r>
              <a:rPr lang="en-US" sz="1800" b="0" dirty="0">
                <a:latin typeface="Arial" charset="0"/>
              </a:rPr>
              <a:t>Conduct a thorough mental and physical health assessment of combat veterans</a:t>
            </a:r>
            <a:endParaRPr lang="en-US" sz="2000" b="0" dirty="0">
              <a:latin typeface="Arial" charset="0"/>
            </a:endParaRPr>
          </a:p>
        </p:txBody>
      </p:sp>
    </p:spTree>
    <p:extLst>
      <p:ext uri="{BB962C8B-B14F-4D97-AF65-F5344CB8AC3E}">
        <p14:creationId xmlns:p14="http://schemas.microsoft.com/office/powerpoint/2010/main" val="33759776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2"/>
          <p:cNvSpPr>
            <a:spLocks noChangeArrowheads="1"/>
          </p:cNvSpPr>
          <p:nvPr/>
        </p:nvSpPr>
        <p:spPr bwMode="auto">
          <a:xfrm rot="5343122" flipV="1">
            <a:off x="1073150" y="3803650"/>
            <a:ext cx="376238" cy="388938"/>
          </a:xfrm>
          <a:custGeom>
            <a:avLst/>
            <a:gdLst>
              <a:gd name="T0" fmla="*/ 256312 w 21600"/>
              <a:gd name="T1" fmla="*/ 0 h 21600"/>
              <a:gd name="T2" fmla="*/ 256312 w 21600"/>
              <a:gd name="T3" fmla="*/ 218922 h 21600"/>
              <a:gd name="T4" fmla="*/ 27434 w 21600"/>
              <a:gd name="T5" fmla="*/ 388938 h 21600"/>
              <a:gd name="T6" fmla="*/ 376238 w 21600"/>
              <a:gd name="T7" fmla="*/ 109461 h 21600"/>
              <a:gd name="T8" fmla="*/ 3 60000 65536"/>
              <a:gd name="T9" fmla="*/ 1 60000 65536"/>
              <a:gd name="T10" fmla="*/ 1 60000 65536"/>
              <a:gd name="T11" fmla="*/ 0 60000 65536"/>
              <a:gd name="T12" fmla="*/ 12427 w 21600"/>
              <a:gd name="T13" fmla="*/ 4538 h 21600"/>
              <a:gd name="T14" fmla="*/ 19855 w 21600"/>
              <a:gd name="T15" fmla="*/ 7620 h 21600"/>
            </a:gdLst>
            <a:ahLst/>
            <a:cxnLst>
              <a:cxn ang="T8">
                <a:pos x="T0" y="T1"/>
              </a:cxn>
              <a:cxn ang="T9">
                <a:pos x="T2" y="T3"/>
              </a:cxn>
              <a:cxn ang="T10">
                <a:pos x="T4" y="T5"/>
              </a:cxn>
              <a:cxn ang="T11">
                <a:pos x="T6" y="T7"/>
              </a:cxn>
            </a:cxnLst>
            <a:rect l="T12" t="T13" r="T14" b="T15"/>
            <a:pathLst>
              <a:path w="21600" h="21600">
                <a:moveTo>
                  <a:pt x="21600" y="6079"/>
                </a:moveTo>
                <a:lnTo>
                  <a:pt x="14715" y="0"/>
                </a:lnTo>
                <a:lnTo>
                  <a:pt x="14715" y="4538"/>
                </a:lnTo>
                <a:lnTo>
                  <a:pt x="12427" y="4538"/>
                </a:lnTo>
                <a:cubicBezTo>
                  <a:pt x="5564" y="4538"/>
                  <a:pt x="0" y="7950"/>
                  <a:pt x="0" y="12158"/>
                </a:cubicBezTo>
                <a:lnTo>
                  <a:pt x="0" y="21600"/>
                </a:lnTo>
                <a:lnTo>
                  <a:pt x="3150" y="21600"/>
                </a:lnTo>
                <a:lnTo>
                  <a:pt x="3150" y="12158"/>
                </a:lnTo>
                <a:cubicBezTo>
                  <a:pt x="3150" y="9652"/>
                  <a:pt x="7303" y="7620"/>
                  <a:pt x="12427" y="7620"/>
                </a:cubicBezTo>
                <a:lnTo>
                  <a:pt x="14715" y="7620"/>
                </a:lnTo>
                <a:lnTo>
                  <a:pt x="14715" y="12158"/>
                </a:lnTo>
                <a:close/>
              </a:path>
            </a:pathLst>
          </a:custGeom>
          <a:solidFill>
            <a:srgbClr val="EB1D22"/>
          </a:solidFill>
          <a:ln w="9525">
            <a:solidFill>
              <a:schemeClr val="tx1"/>
            </a:solidFill>
            <a:miter lim="800000"/>
            <a:headEnd/>
            <a:tailEnd/>
          </a:ln>
        </p:spPr>
        <p:txBody>
          <a:bodyPr wrap="none" anchor="ctr"/>
          <a:lstStyle/>
          <a:p>
            <a:endParaRPr lang="en-US" dirty="0"/>
          </a:p>
        </p:txBody>
      </p:sp>
      <p:sp>
        <p:nvSpPr>
          <p:cNvPr id="28675" name="Rectangle 3"/>
          <p:cNvSpPr>
            <a:spLocks noChangeArrowheads="1"/>
          </p:cNvSpPr>
          <p:nvPr/>
        </p:nvSpPr>
        <p:spPr bwMode="auto">
          <a:xfrm>
            <a:off x="457200" y="4191000"/>
            <a:ext cx="3200400" cy="1524000"/>
          </a:xfrm>
          <a:prstGeom prst="rect">
            <a:avLst/>
          </a:prstGeom>
          <a:solidFill>
            <a:srgbClr val="009900"/>
          </a:solidFill>
          <a:ln w="9525">
            <a:solidFill>
              <a:schemeClr val="tx1"/>
            </a:solidFill>
            <a:miter lim="800000"/>
            <a:headEnd/>
            <a:tailEnd/>
          </a:ln>
        </p:spPr>
        <p:txBody>
          <a:bodyPr wrap="none" anchor="ctr"/>
          <a:lstStyle/>
          <a:p>
            <a:endParaRPr lang="en-US" dirty="0"/>
          </a:p>
        </p:txBody>
      </p:sp>
      <p:sp>
        <p:nvSpPr>
          <p:cNvPr id="28676" name="Rectangle 4"/>
          <p:cNvSpPr>
            <a:spLocks noChangeArrowheads="1"/>
          </p:cNvSpPr>
          <p:nvPr/>
        </p:nvSpPr>
        <p:spPr bwMode="auto">
          <a:xfrm>
            <a:off x="1447800" y="3657600"/>
            <a:ext cx="2057400" cy="381000"/>
          </a:xfrm>
          <a:prstGeom prst="rect">
            <a:avLst/>
          </a:prstGeom>
          <a:solidFill>
            <a:schemeClr val="folHlink"/>
          </a:solidFill>
          <a:ln w="9525">
            <a:solidFill>
              <a:schemeClr val="tx1"/>
            </a:solidFill>
            <a:miter lim="800000"/>
            <a:headEnd/>
            <a:tailEnd/>
          </a:ln>
        </p:spPr>
        <p:txBody>
          <a:bodyPr wrap="none" anchor="ctr"/>
          <a:lstStyle/>
          <a:p>
            <a:endParaRPr lang="en-US" dirty="0"/>
          </a:p>
        </p:txBody>
      </p:sp>
      <p:sp>
        <p:nvSpPr>
          <p:cNvPr id="28677" name="Rectangle 5"/>
          <p:cNvSpPr>
            <a:spLocks noChangeArrowheads="1"/>
          </p:cNvSpPr>
          <p:nvPr/>
        </p:nvSpPr>
        <p:spPr bwMode="auto">
          <a:xfrm>
            <a:off x="6096000" y="3657600"/>
            <a:ext cx="1981200" cy="381000"/>
          </a:xfrm>
          <a:prstGeom prst="rect">
            <a:avLst/>
          </a:prstGeom>
          <a:solidFill>
            <a:schemeClr val="folHlink"/>
          </a:solidFill>
          <a:ln w="9525">
            <a:solidFill>
              <a:schemeClr val="tx1"/>
            </a:solidFill>
            <a:miter lim="800000"/>
            <a:headEnd/>
            <a:tailEnd/>
          </a:ln>
        </p:spPr>
        <p:txBody>
          <a:bodyPr wrap="none" anchor="ctr"/>
          <a:lstStyle/>
          <a:p>
            <a:endParaRPr lang="en-US" dirty="0"/>
          </a:p>
        </p:txBody>
      </p:sp>
      <p:sp>
        <p:nvSpPr>
          <p:cNvPr id="28678" name="Rectangle 6"/>
          <p:cNvSpPr>
            <a:spLocks noChangeArrowheads="1"/>
          </p:cNvSpPr>
          <p:nvPr/>
        </p:nvSpPr>
        <p:spPr bwMode="auto">
          <a:xfrm>
            <a:off x="5105400" y="4191000"/>
            <a:ext cx="3657600" cy="2590800"/>
          </a:xfrm>
          <a:prstGeom prst="rect">
            <a:avLst/>
          </a:prstGeom>
          <a:solidFill>
            <a:srgbClr val="009900"/>
          </a:solidFill>
          <a:ln w="9525">
            <a:solidFill>
              <a:schemeClr val="tx1"/>
            </a:solidFill>
            <a:miter lim="800000"/>
            <a:headEnd/>
            <a:tailEnd/>
          </a:ln>
        </p:spPr>
        <p:txBody>
          <a:bodyPr wrap="none" anchor="ctr"/>
          <a:lstStyle/>
          <a:p>
            <a:endParaRPr lang="en-US" dirty="0"/>
          </a:p>
        </p:txBody>
      </p:sp>
      <p:sp>
        <p:nvSpPr>
          <p:cNvPr id="28679" name="Rectangle 7"/>
          <p:cNvSpPr>
            <a:spLocks noChangeArrowheads="1"/>
          </p:cNvSpPr>
          <p:nvPr/>
        </p:nvSpPr>
        <p:spPr bwMode="auto">
          <a:xfrm>
            <a:off x="1600200" y="2667000"/>
            <a:ext cx="5867400" cy="381000"/>
          </a:xfrm>
          <a:prstGeom prst="rect">
            <a:avLst/>
          </a:prstGeom>
          <a:solidFill>
            <a:schemeClr val="accent1"/>
          </a:solidFill>
          <a:ln w="9525">
            <a:solidFill>
              <a:schemeClr val="tx1"/>
            </a:solidFill>
            <a:miter lim="800000"/>
            <a:headEnd/>
            <a:tailEnd/>
          </a:ln>
        </p:spPr>
        <p:txBody>
          <a:bodyPr wrap="none" anchor="ctr"/>
          <a:lstStyle/>
          <a:p>
            <a:endParaRPr lang="en-US" dirty="0"/>
          </a:p>
        </p:txBody>
      </p:sp>
      <p:sp>
        <p:nvSpPr>
          <p:cNvPr id="28680" name="Rectangle 8"/>
          <p:cNvSpPr>
            <a:spLocks noChangeArrowheads="1"/>
          </p:cNvSpPr>
          <p:nvPr/>
        </p:nvSpPr>
        <p:spPr bwMode="auto">
          <a:xfrm>
            <a:off x="1600200" y="0"/>
            <a:ext cx="5943600" cy="2362200"/>
          </a:xfrm>
          <a:prstGeom prst="rect">
            <a:avLst/>
          </a:prstGeom>
          <a:solidFill>
            <a:srgbClr val="0000FF"/>
          </a:solidFill>
          <a:ln w="9525">
            <a:solidFill>
              <a:schemeClr val="tx1"/>
            </a:solidFill>
            <a:miter lim="800000"/>
            <a:headEnd/>
            <a:tailEnd/>
          </a:ln>
        </p:spPr>
        <p:txBody>
          <a:bodyPr wrap="none" anchor="ctr"/>
          <a:lstStyle/>
          <a:p>
            <a:endParaRPr lang="en-US" dirty="0"/>
          </a:p>
        </p:txBody>
      </p:sp>
      <p:sp>
        <p:nvSpPr>
          <p:cNvPr id="28681" name="Rectangle 9"/>
          <p:cNvSpPr>
            <a:spLocks noChangeArrowheads="1"/>
          </p:cNvSpPr>
          <p:nvPr/>
        </p:nvSpPr>
        <p:spPr bwMode="auto">
          <a:xfrm>
            <a:off x="1752600" y="1295400"/>
            <a:ext cx="5638800" cy="914400"/>
          </a:xfrm>
          <a:prstGeom prst="rect">
            <a:avLst/>
          </a:prstGeom>
          <a:solidFill>
            <a:schemeClr val="bg1"/>
          </a:solidFill>
          <a:ln w="9525">
            <a:solidFill>
              <a:schemeClr val="tx1"/>
            </a:solidFill>
            <a:miter lim="800000"/>
            <a:headEnd/>
            <a:tailEnd/>
          </a:ln>
        </p:spPr>
        <p:txBody>
          <a:bodyPr wrap="none" anchor="ctr"/>
          <a:lstStyle/>
          <a:p>
            <a:endParaRPr lang="en-US" dirty="0"/>
          </a:p>
        </p:txBody>
      </p:sp>
      <p:sp>
        <p:nvSpPr>
          <p:cNvPr id="28682" name="Rectangle 10"/>
          <p:cNvSpPr>
            <a:spLocks noGrp="1" noChangeArrowheads="1"/>
          </p:cNvSpPr>
          <p:nvPr>
            <p:ph type="title"/>
          </p:nvPr>
        </p:nvSpPr>
        <p:spPr>
          <a:xfrm>
            <a:off x="457200" y="0"/>
            <a:ext cx="8229600" cy="1295400"/>
          </a:xfrm>
        </p:spPr>
        <p:txBody>
          <a:bodyPr/>
          <a:lstStyle/>
          <a:p>
            <a:pPr eaLnBrk="1" hangingPunct="1"/>
            <a:r>
              <a:rPr lang="en-US" sz="3600" dirty="0">
                <a:solidFill>
                  <a:srgbClr val="FFFF00"/>
                </a:solidFill>
                <a:latin typeface="Times New Roman" charset="0"/>
              </a:rPr>
              <a:t>Family </a:t>
            </a:r>
            <a:r>
              <a:rPr lang="en-US" sz="3600" dirty="0" smtClean="0">
                <a:solidFill>
                  <a:srgbClr val="FFFF00"/>
                </a:solidFill>
                <a:latin typeface="Times New Roman" charset="0"/>
              </a:rPr>
              <a:t>Reunions</a:t>
            </a:r>
            <a:endParaRPr lang="en-US" sz="4800" dirty="0">
              <a:latin typeface="Times New Roman" charset="0"/>
            </a:endParaRPr>
          </a:p>
        </p:txBody>
      </p:sp>
      <p:sp>
        <p:nvSpPr>
          <p:cNvPr id="28683" name="Text Box 11"/>
          <p:cNvSpPr txBox="1">
            <a:spLocks noChangeArrowheads="1"/>
          </p:cNvSpPr>
          <p:nvPr/>
        </p:nvSpPr>
        <p:spPr bwMode="auto">
          <a:xfrm>
            <a:off x="1828800" y="1295400"/>
            <a:ext cx="5638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charset="0"/>
                <a:ea typeface="ＭＳ Ｐゴシック" charset="0"/>
                <a:cs typeface="ＭＳ Ｐゴシック" charset="0"/>
              </a:defRPr>
            </a:lvl1pPr>
            <a:lvl2pPr marL="37931725" indent="-37474525"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eaLnBrk="1" hangingPunct="1">
              <a:spcBef>
                <a:spcPct val="50000"/>
              </a:spcBef>
            </a:pPr>
            <a:r>
              <a:rPr lang="en-US" sz="2000" dirty="0">
                <a:latin typeface="Arial" charset="0"/>
              </a:rPr>
              <a:t>Purpose</a:t>
            </a:r>
            <a:r>
              <a:rPr lang="en-US" sz="2000" b="0" dirty="0">
                <a:latin typeface="Arial" charset="0"/>
              </a:rPr>
              <a:t>:  </a:t>
            </a:r>
            <a:r>
              <a:rPr lang="en-US" sz="1800" b="0" dirty="0">
                <a:latin typeface="Arial" charset="0"/>
              </a:rPr>
              <a:t>To empower and resource families so  they can address the effects of combat operational stress and reintegration issues </a:t>
            </a:r>
            <a:endParaRPr lang="en-US" sz="2000" b="0" dirty="0">
              <a:solidFill>
                <a:srgbClr val="FFFF00"/>
              </a:solidFill>
              <a:latin typeface="Arial" charset="0"/>
            </a:endParaRPr>
          </a:p>
        </p:txBody>
      </p:sp>
      <p:sp>
        <p:nvSpPr>
          <p:cNvPr id="28684" name="Text Box 12"/>
          <p:cNvSpPr txBox="1">
            <a:spLocks noChangeArrowheads="1"/>
          </p:cNvSpPr>
          <p:nvPr/>
        </p:nvSpPr>
        <p:spPr bwMode="auto">
          <a:xfrm>
            <a:off x="1524000" y="2667000"/>
            <a:ext cx="60198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charset="0"/>
                <a:ea typeface="ＭＳ Ｐゴシック" charset="0"/>
                <a:cs typeface="ＭＳ Ｐゴシック" charset="0"/>
              </a:defRPr>
            </a:lvl1pPr>
            <a:lvl2pPr marL="37931725" indent="-37474525"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algn="ctr" eaLnBrk="1" hangingPunct="1">
              <a:spcBef>
                <a:spcPct val="50000"/>
              </a:spcBef>
            </a:pPr>
            <a:r>
              <a:rPr lang="en-US" sz="1600" dirty="0"/>
              <a:t>Conducted </a:t>
            </a:r>
            <a:r>
              <a:rPr lang="en-US" sz="1600" dirty="0" smtClean="0"/>
              <a:t>approximately  </a:t>
            </a:r>
            <a:r>
              <a:rPr lang="en-US" sz="1600" dirty="0"/>
              <a:t>45 Days before Unit returns to the United States</a:t>
            </a:r>
          </a:p>
        </p:txBody>
      </p:sp>
      <p:sp>
        <p:nvSpPr>
          <p:cNvPr id="28685" name="Text Box 13"/>
          <p:cNvSpPr txBox="1">
            <a:spLocks noChangeArrowheads="1"/>
          </p:cNvSpPr>
          <p:nvPr/>
        </p:nvSpPr>
        <p:spPr bwMode="auto">
          <a:xfrm>
            <a:off x="5105400" y="4179888"/>
            <a:ext cx="3657600" cy="2709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charset="0"/>
                <a:ea typeface="ＭＳ Ｐゴシック" charset="0"/>
                <a:cs typeface="ＭＳ Ｐゴシック" charset="0"/>
              </a:defRPr>
            </a:lvl1pPr>
            <a:lvl2pPr marL="37931725" indent="-37474525"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eaLnBrk="1" hangingPunct="1">
              <a:spcBef>
                <a:spcPct val="50000"/>
              </a:spcBef>
            </a:pPr>
            <a:r>
              <a:rPr lang="en-US" sz="1800" b="0" dirty="0">
                <a:solidFill>
                  <a:schemeClr val="bg1"/>
                </a:solidFill>
                <a:latin typeface="Microsoft Sans Serif" charset="0"/>
              </a:rPr>
              <a:t>-</a:t>
            </a:r>
            <a:r>
              <a:rPr lang="en-US" sz="1800" dirty="0">
                <a:solidFill>
                  <a:srgbClr val="000000"/>
                </a:solidFill>
                <a:latin typeface="Microsoft Sans Serif" charset="0"/>
              </a:rPr>
              <a:t>State Family Readiness program</a:t>
            </a:r>
          </a:p>
          <a:p>
            <a:pPr eaLnBrk="1" hangingPunct="1">
              <a:lnSpc>
                <a:spcPct val="70000"/>
              </a:lnSpc>
              <a:spcBef>
                <a:spcPct val="50000"/>
              </a:spcBef>
            </a:pPr>
            <a:r>
              <a:rPr lang="en-US" sz="1800" dirty="0">
                <a:solidFill>
                  <a:srgbClr val="000000"/>
                </a:solidFill>
                <a:latin typeface="Microsoft Sans Serif" charset="0"/>
              </a:rPr>
              <a:t>- State Chaplain</a:t>
            </a:r>
          </a:p>
          <a:p>
            <a:pPr eaLnBrk="1" hangingPunct="1">
              <a:lnSpc>
                <a:spcPct val="70000"/>
              </a:lnSpc>
              <a:spcBef>
                <a:spcPct val="50000"/>
              </a:spcBef>
            </a:pPr>
            <a:r>
              <a:rPr lang="en-US" sz="1800" dirty="0">
                <a:solidFill>
                  <a:srgbClr val="000000"/>
                </a:solidFill>
                <a:latin typeface="Microsoft Sans Serif" charset="0"/>
              </a:rPr>
              <a:t>-Tricare Rep</a:t>
            </a:r>
          </a:p>
          <a:p>
            <a:pPr eaLnBrk="1" hangingPunct="1">
              <a:lnSpc>
                <a:spcPct val="70000"/>
              </a:lnSpc>
              <a:spcBef>
                <a:spcPct val="50000"/>
              </a:spcBef>
            </a:pPr>
            <a:r>
              <a:rPr lang="en-US" sz="1800" dirty="0">
                <a:solidFill>
                  <a:srgbClr val="000000"/>
                </a:solidFill>
                <a:latin typeface="Microsoft Sans Serif" charset="0"/>
              </a:rPr>
              <a:t>-Marriage and Family Therapist</a:t>
            </a:r>
          </a:p>
          <a:p>
            <a:pPr eaLnBrk="1" hangingPunct="1">
              <a:lnSpc>
                <a:spcPct val="70000"/>
              </a:lnSpc>
              <a:spcBef>
                <a:spcPct val="50000"/>
              </a:spcBef>
            </a:pPr>
            <a:r>
              <a:rPr lang="en-US" sz="1800" dirty="0">
                <a:solidFill>
                  <a:srgbClr val="000000"/>
                </a:solidFill>
                <a:latin typeface="Microsoft Sans Serif" charset="0"/>
              </a:rPr>
              <a:t>-VA Benefits/Vets Center</a:t>
            </a:r>
          </a:p>
          <a:p>
            <a:pPr eaLnBrk="1" hangingPunct="1">
              <a:lnSpc>
                <a:spcPct val="70000"/>
              </a:lnSpc>
              <a:spcBef>
                <a:spcPct val="50000"/>
              </a:spcBef>
            </a:pPr>
            <a:r>
              <a:rPr lang="en-US" sz="1800" dirty="0">
                <a:solidFill>
                  <a:srgbClr val="000000"/>
                </a:solidFill>
                <a:latin typeface="Microsoft Sans Serif" charset="0"/>
              </a:rPr>
              <a:t>-ESGR/Workforce Center</a:t>
            </a:r>
          </a:p>
          <a:p>
            <a:pPr eaLnBrk="1" hangingPunct="1">
              <a:lnSpc>
                <a:spcPct val="70000"/>
              </a:lnSpc>
              <a:spcBef>
                <a:spcPct val="50000"/>
              </a:spcBef>
            </a:pPr>
            <a:r>
              <a:rPr lang="en-US" sz="1800" dirty="0">
                <a:solidFill>
                  <a:srgbClr val="000000"/>
                </a:solidFill>
                <a:latin typeface="Microsoft Sans Serif" charset="0"/>
              </a:rPr>
              <a:t>-County Veteran</a:t>
            </a:r>
            <a:r>
              <a:rPr lang="ja-JP" altLang="en-US" sz="1800" dirty="0">
                <a:solidFill>
                  <a:srgbClr val="000000"/>
                </a:solidFill>
                <a:latin typeface="Microsoft Sans Serif" charset="0"/>
              </a:rPr>
              <a:t>’</a:t>
            </a:r>
            <a:r>
              <a:rPr lang="en-US" sz="1800" dirty="0">
                <a:solidFill>
                  <a:srgbClr val="000000"/>
                </a:solidFill>
                <a:latin typeface="Microsoft Sans Serif" charset="0"/>
              </a:rPr>
              <a:t>s Service Officer</a:t>
            </a:r>
          </a:p>
          <a:p>
            <a:pPr eaLnBrk="1" hangingPunct="1">
              <a:lnSpc>
                <a:spcPct val="70000"/>
              </a:lnSpc>
              <a:spcBef>
                <a:spcPct val="50000"/>
              </a:spcBef>
            </a:pPr>
            <a:r>
              <a:rPr lang="en-US" sz="1800" dirty="0">
                <a:solidFill>
                  <a:srgbClr val="000000"/>
                </a:solidFill>
                <a:latin typeface="Microsoft Sans Serif" charset="0"/>
              </a:rPr>
              <a:t>-Parent Educator</a:t>
            </a:r>
          </a:p>
        </p:txBody>
      </p:sp>
      <p:sp>
        <p:nvSpPr>
          <p:cNvPr id="28686" name="Text Box 14"/>
          <p:cNvSpPr txBox="1">
            <a:spLocks noChangeArrowheads="1"/>
          </p:cNvSpPr>
          <p:nvPr/>
        </p:nvSpPr>
        <p:spPr bwMode="auto">
          <a:xfrm>
            <a:off x="6096000" y="3657600"/>
            <a:ext cx="198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charset="0"/>
                <a:ea typeface="ＭＳ Ｐゴシック" charset="0"/>
                <a:cs typeface="ＭＳ Ｐゴシック" charset="0"/>
              </a:defRPr>
            </a:lvl1pPr>
            <a:lvl2pPr marL="37931725" indent="-37474525"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eaLnBrk="1" hangingPunct="1">
              <a:spcBef>
                <a:spcPct val="50000"/>
              </a:spcBef>
            </a:pPr>
            <a:r>
              <a:rPr lang="en-US" sz="2000" b="0" dirty="0"/>
              <a:t>Service Providers</a:t>
            </a:r>
          </a:p>
        </p:txBody>
      </p:sp>
      <p:sp>
        <p:nvSpPr>
          <p:cNvPr id="28687" name="AutoShape 15"/>
          <p:cNvSpPr>
            <a:spLocks noChangeArrowheads="1"/>
          </p:cNvSpPr>
          <p:nvPr/>
        </p:nvSpPr>
        <p:spPr bwMode="auto">
          <a:xfrm rot="5343122" flipV="1">
            <a:off x="5721350" y="3803650"/>
            <a:ext cx="376238" cy="388938"/>
          </a:xfrm>
          <a:custGeom>
            <a:avLst/>
            <a:gdLst>
              <a:gd name="T0" fmla="*/ 256312 w 21600"/>
              <a:gd name="T1" fmla="*/ 0 h 21600"/>
              <a:gd name="T2" fmla="*/ 256312 w 21600"/>
              <a:gd name="T3" fmla="*/ 218922 h 21600"/>
              <a:gd name="T4" fmla="*/ 27434 w 21600"/>
              <a:gd name="T5" fmla="*/ 388938 h 21600"/>
              <a:gd name="T6" fmla="*/ 376238 w 21600"/>
              <a:gd name="T7" fmla="*/ 109461 h 21600"/>
              <a:gd name="T8" fmla="*/ 3 60000 65536"/>
              <a:gd name="T9" fmla="*/ 1 60000 65536"/>
              <a:gd name="T10" fmla="*/ 1 60000 65536"/>
              <a:gd name="T11" fmla="*/ 0 60000 65536"/>
              <a:gd name="T12" fmla="*/ 12427 w 21600"/>
              <a:gd name="T13" fmla="*/ 4538 h 21600"/>
              <a:gd name="T14" fmla="*/ 19855 w 21600"/>
              <a:gd name="T15" fmla="*/ 7620 h 21600"/>
            </a:gdLst>
            <a:ahLst/>
            <a:cxnLst>
              <a:cxn ang="T8">
                <a:pos x="T0" y="T1"/>
              </a:cxn>
              <a:cxn ang="T9">
                <a:pos x="T2" y="T3"/>
              </a:cxn>
              <a:cxn ang="T10">
                <a:pos x="T4" y="T5"/>
              </a:cxn>
              <a:cxn ang="T11">
                <a:pos x="T6" y="T7"/>
              </a:cxn>
            </a:cxnLst>
            <a:rect l="T12" t="T13" r="T14" b="T15"/>
            <a:pathLst>
              <a:path w="21600" h="21600">
                <a:moveTo>
                  <a:pt x="21600" y="6079"/>
                </a:moveTo>
                <a:lnTo>
                  <a:pt x="14715" y="0"/>
                </a:lnTo>
                <a:lnTo>
                  <a:pt x="14715" y="4538"/>
                </a:lnTo>
                <a:lnTo>
                  <a:pt x="12427" y="4538"/>
                </a:lnTo>
                <a:cubicBezTo>
                  <a:pt x="5564" y="4538"/>
                  <a:pt x="0" y="7950"/>
                  <a:pt x="0" y="12158"/>
                </a:cubicBezTo>
                <a:lnTo>
                  <a:pt x="0" y="21600"/>
                </a:lnTo>
                <a:lnTo>
                  <a:pt x="3150" y="21600"/>
                </a:lnTo>
                <a:lnTo>
                  <a:pt x="3150" y="12158"/>
                </a:lnTo>
                <a:cubicBezTo>
                  <a:pt x="3150" y="9652"/>
                  <a:pt x="7303" y="7620"/>
                  <a:pt x="12427" y="7620"/>
                </a:cubicBezTo>
                <a:lnTo>
                  <a:pt x="14715" y="7620"/>
                </a:lnTo>
                <a:lnTo>
                  <a:pt x="14715" y="12158"/>
                </a:lnTo>
                <a:close/>
              </a:path>
            </a:pathLst>
          </a:custGeom>
          <a:solidFill>
            <a:srgbClr val="EB1D22"/>
          </a:solidFill>
          <a:ln w="9525">
            <a:solidFill>
              <a:schemeClr val="tx1"/>
            </a:solidFill>
            <a:miter lim="800000"/>
            <a:headEnd/>
            <a:tailEnd/>
          </a:ln>
        </p:spPr>
        <p:txBody>
          <a:bodyPr wrap="none" anchor="ctr"/>
          <a:lstStyle/>
          <a:p>
            <a:endParaRPr lang="en-US" dirty="0"/>
          </a:p>
        </p:txBody>
      </p:sp>
      <p:sp>
        <p:nvSpPr>
          <p:cNvPr id="28688" name="Text Box 16"/>
          <p:cNvSpPr txBox="1">
            <a:spLocks noChangeArrowheads="1"/>
          </p:cNvSpPr>
          <p:nvPr/>
        </p:nvSpPr>
        <p:spPr bwMode="auto">
          <a:xfrm>
            <a:off x="1447800" y="3657600"/>
            <a:ext cx="213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charset="0"/>
                <a:ea typeface="ＭＳ Ｐゴシック" charset="0"/>
                <a:cs typeface="ＭＳ Ｐゴシック" charset="0"/>
              </a:defRPr>
            </a:lvl1pPr>
            <a:lvl2pPr marL="37931725" indent="-37474525"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eaLnBrk="1" hangingPunct="1">
              <a:spcBef>
                <a:spcPct val="50000"/>
              </a:spcBef>
            </a:pPr>
            <a:r>
              <a:rPr lang="en-US" sz="1800" dirty="0"/>
              <a:t>Targeted Audience</a:t>
            </a:r>
          </a:p>
        </p:txBody>
      </p:sp>
      <p:sp>
        <p:nvSpPr>
          <p:cNvPr id="28689" name="Text Box 17"/>
          <p:cNvSpPr txBox="1">
            <a:spLocks noChangeArrowheads="1"/>
          </p:cNvSpPr>
          <p:nvPr/>
        </p:nvSpPr>
        <p:spPr bwMode="auto">
          <a:xfrm>
            <a:off x="457200" y="4191000"/>
            <a:ext cx="3352800" cy="1712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charset="0"/>
                <a:ea typeface="ＭＳ Ｐゴシック" charset="0"/>
                <a:cs typeface="ＭＳ Ｐゴシック" charset="0"/>
              </a:defRPr>
            </a:lvl1pPr>
            <a:lvl2pPr marL="37931725" indent="-37474525"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eaLnBrk="1" hangingPunct="1">
              <a:spcBef>
                <a:spcPct val="50000"/>
              </a:spcBef>
            </a:pPr>
            <a:r>
              <a:rPr lang="en-US" sz="1800" b="0" dirty="0">
                <a:solidFill>
                  <a:schemeClr val="bg1"/>
                </a:solidFill>
                <a:latin typeface="Arial" charset="0"/>
              </a:rPr>
              <a:t>-</a:t>
            </a:r>
            <a:r>
              <a:rPr lang="en-US" sz="1800" dirty="0">
                <a:solidFill>
                  <a:srgbClr val="000000"/>
                </a:solidFill>
                <a:latin typeface="Arial" charset="0"/>
              </a:rPr>
              <a:t>Spouses</a:t>
            </a:r>
          </a:p>
          <a:p>
            <a:pPr eaLnBrk="1" hangingPunct="1">
              <a:lnSpc>
                <a:spcPct val="70000"/>
              </a:lnSpc>
              <a:spcBef>
                <a:spcPct val="50000"/>
              </a:spcBef>
            </a:pPr>
            <a:r>
              <a:rPr lang="en-US" sz="1800" dirty="0">
                <a:solidFill>
                  <a:srgbClr val="000000"/>
                </a:solidFill>
                <a:latin typeface="Arial" charset="0"/>
              </a:rPr>
              <a:t>-Parents </a:t>
            </a:r>
          </a:p>
          <a:p>
            <a:pPr eaLnBrk="1" hangingPunct="1">
              <a:lnSpc>
                <a:spcPct val="70000"/>
              </a:lnSpc>
              <a:spcBef>
                <a:spcPct val="50000"/>
              </a:spcBef>
            </a:pPr>
            <a:r>
              <a:rPr lang="en-US" sz="1800" dirty="0">
                <a:solidFill>
                  <a:srgbClr val="000000"/>
                </a:solidFill>
                <a:latin typeface="Arial" charset="0"/>
              </a:rPr>
              <a:t>-Significant </a:t>
            </a:r>
            <a:r>
              <a:rPr lang="en-US" sz="1800" dirty="0" smtClean="0">
                <a:solidFill>
                  <a:srgbClr val="000000"/>
                </a:solidFill>
                <a:latin typeface="Arial" charset="0"/>
              </a:rPr>
              <a:t>Others</a:t>
            </a:r>
          </a:p>
          <a:p>
            <a:pPr eaLnBrk="1" hangingPunct="1">
              <a:lnSpc>
                <a:spcPct val="70000"/>
              </a:lnSpc>
              <a:spcBef>
                <a:spcPct val="50000"/>
              </a:spcBef>
            </a:pPr>
            <a:r>
              <a:rPr lang="en-US" sz="1800" dirty="0" smtClean="0">
                <a:solidFill>
                  <a:srgbClr val="000000"/>
                </a:solidFill>
                <a:latin typeface="Arial" charset="0"/>
              </a:rPr>
              <a:t>-Children</a:t>
            </a:r>
            <a:endParaRPr lang="en-US" sz="1800" dirty="0">
              <a:solidFill>
                <a:srgbClr val="000000"/>
              </a:solidFill>
              <a:latin typeface="Arial" charset="0"/>
            </a:endParaRPr>
          </a:p>
          <a:p>
            <a:pPr eaLnBrk="1" hangingPunct="1">
              <a:lnSpc>
                <a:spcPct val="70000"/>
              </a:lnSpc>
              <a:spcBef>
                <a:spcPct val="50000"/>
              </a:spcBef>
            </a:pPr>
            <a:endParaRPr lang="en-US" sz="1800" dirty="0">
              <a:solidFill>
                <a:srgbClr val="000000"/>
              </a:solidFill>
              <a:latin typeface="Arial" charset="0"/>
            </a:endParaRPr>
          </a:p>
        </p:txBody>
      </p:sp>
    </p:spTree>
    <p:extLst>
      <p:ext uri="{BB962C8B-B14F-4D97-AF65-F5344CB8AC3E}">
        <p14:creationId xmlns:p14="http://schemas.microsoft.com/office/powerpoint/2010/main" val="9123887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
          <p:cNvSpPr>
            <a:spLocks noChangeArrowheads="1"/>
          </p:cNvSpPr>
          <p:nvPr/>
        </p:nvSpPr>
        <p:spPr bwMode="auto">
          <a:xfrm rot="5272734" flipV="1">
            <a:off x="1276351" y="4357687"/>
            <a:ext cx="381000" cy="498475"/>
          </a:xfrm>
          <a:custGeom>
            <a:avLst/>
            <a:gdLst>
              <a:gd name="T0" fmla="*/ 224984 w 21600"/>
              <a:gd name="T1" fmla="*/ 0 h 21600"/>
              <a:gd name="T2" fmla="*/ 224984 w 21600"/>
              <a:gd name="T3" fmla="*/ 280577 h 21600"/>
              <a:gd name="T4" fmla="*/ 17657 w 21600"/>
              <a:gd name="T5" fmla="*/ 498475 h 21600"/>
              <a:gd name="T6" fmla="*/ 381000 w 21600"/>
              <a:gd name="T7" fmla="*/ 140288 h 21600"/>
              <a:gd name="T8" fmla="*/ 3 60000 65536"/>
              <a:gd name="T9" fmla="*/ 1 60000 65536"/>
              <a:gd name="T10" fmla="*/ 1 60000 65536"/>
              <a:gd name="T11" fmla="*/ 0 60000 65536"/>
              <a:gd name="T12" fmla="*/ 12427 w 21600"/>
              <a:gd name="T13" fmla="*/ 5100 h 21600"/>
              <a:gd name="T14" fmla="*/ 20176 w 21600"/>
              <a:gd name="T15" fmla="*/ 7058 h 21600"/>
            </a:gdLst>
            <a:ahLst/>
            <a:cxnLst>
              <a:cxn ang="T8">
                <a:pos x="T0" y="T1"/>
              </a:cxn>
              <a:cxn ang="T9">
                <a:pos x="T2" y="T3"/>
              </a:cxn>
              <a:cxn ang="T10">
                <a:pos x="T4" y="T5"/>
              </a:cxn>
              <a:cxn ang="T11">
                <a:pos x="T6" y="T7"/>
              </a:cxn>
            </a:cxnLst>
            <a:rect l="T12" t="T13" r="T14" b="T15"/>
            <a:pathLst>
              <a:path w="21600" h="21600">
                <a:moveTo>
                  <a:pt x="21600" y="6079"/>
                </a:moveTo>
                <a:lnTo>
                  <a:pt x="12755" y="0"/>
                </a:lnTo>
                <a:lnTo>
                  <a:pt x="12755" y="5100"/>
                </a:lnTo>
                <a:lnTo>
                  <a:pt x="12427" y="5100"/>
                </a:lnTo>
                <a:cubicBezTo>
                  <a:pt x="5564" y="5100"/>
                  <a:pt x="0" y="8260"/>
                  <a:pt x="0" y="12158"/>
                </a:cubicBezTo>
                <a:lnTo>
                  <a:pt x="0" y="21600"/>
                </a:lnTo>
                <a:lnTo>
                  <a:pt x="2001" y="21600"/>
                </a:lnTo>
                <a:lnTo>
                  <a:pt x="2001" y="12158"/>
                </a:lnTo>
                <a:cubicBezTo>
                  <a:pt x="2001" y="9341"/>
                  <a:pt x="6669" y="7058"/>
                  <a:pt x="12427" y="7058"/>
                </a:cubicBezTo>
                <a:lnTo>
                  <a:pt x="12755" y="7058"/>
                </a:lnTo>
                <a:lnTo>
                  <a:pt x="12755" y="12158"/>
                </a:lnTo>
                <a:close/>
              </a:path>
            </a:pathLst>
          </a:custGeom>
          <a:solidFill>
            <a:srgbClr val="EB1D22"/>
          </a:solidFill>
          <a:ln w="9525">
            <a:solidFill>
              <a:schemeClr val="tx1"/>
            </a:solidFill>
            <a:miter lim="800000"/>
            <a:headEnd/>
            <a:tailEnd/>
          </a:ln>
        </p:spPr>
        <p:txBody>
          <a:bodyPr wrap="none" anchor="ctr"/>
          <a:lstStyle/>
          <a:p>
            <a:endParaRPr lang="en-US" dirty="0"/>
          </a:p>
        </p:txBody>
      </p:sp>
      <p:sp>
        <p:nvSpPr>
          <p:cNvPr id="29699" name="AutoShape 3"/>
          <p:cNvSpPr>
            <a:spLocks noChangeArrowheads="1"/>
          </p:cNvSpPr>
          <p:nvPr/>
        </p:nvSpPr>
        <p:spPr bwMode="auto">
          <a:xfrm rot="5272734" flipV="1">
            <a:off x="5696744" y="4358482"/>
            <a:ext cx="381000" cy="500062"/>
          </a:xfrm>
          <a:custGeom>
            <a:avLst/>
            <a:gdLst>
              <a:gd name="T0" fmla="*/ 224984 w 21600"/>
              <a:gd name="T1" fmla="*/ 0 h 21600"/>
              <a:gd name="T2" fmla="*/ 224984 w 21600"/>
              <a:gd name="T3" fmla="*/ 281470 h 21600"/>
              <a:gd name="T4" fmla="*/ 17657 w 21600"/>
              <a:gd name="T5" fmla="*/ 500062 h 21600"/>
              <a:gd name="T6" fmla="*/ 381000 w 21600"/>
              <a:gd name="T7" fmla="*/ 140735 h 21600"/>
              <a:gd name="T8" fmla="*/ 3 60000 65536"/>
              <a:gd name="T9" fmla="*/ 1 60000 65536"/>
              <a:gd name="T10" fmla="*/ 1 60000 65536"/>
              <a:gd name="T11" fmla="*/ 0 60000 65536"/>
              <a:gd name="T12" fmla="*/ 12427 w 21600"/>
              <a:gd name="T13" fmla="*/ 5100 h 21600"/>
              <a:gd name="T14" fmla="*/ 20176 w 21600"/>
              <a:gd name="T15" fmla="*/ 7058 h 21600"/>
            </a:gdLst>
            <a:ahLst/>
            <a:cxnLst>
              <a:cxn ang="T8">
                <a:pos x="T0" y="T1"/>
              </a:cxn>
              <a:cxn ang="T9">
                <a:pos x="T2" y="T3"/>
              </a:cxn>
              <a:cxn ang="T10">
                <a:pos x="T4" y="T5"/>
              </a:cxn>
              <a:cxn ang="T11">
                <a:pos x="T6" y="T7"/>
              </a:cxn>
            </a:cxnLst>
            <a:rect l="T12" t="T13" r="T14" b="T15"/>
            <a:pathLst>
              <a:path w="21600" h="21600">
                <a:moveTo>
                  <a:pt x="21600" y="6079"/>
                </a:moveTo>
                <a:lnTo>
                  <a:pt x="12755" y="0"/>
                </a:lnTo>
                <a:lnTo>
                  <a:pt x="12755" y="5100"/>
                </a:lnTo>
                <a:lnTo>
                  <a:pt x="12427" y="5100"/>
                </a:lnTo>
                <a:cubicBezTo>
                  <a:pt x="5564" y="5100"/>
                  <a:pt x="0" y="8260"/>
                  <a:pt x="0" y="12158"/>
                </a:cubicBezTo>
                <a:lnTo>
                  <a:pt x="0" y="21600"/>
                </a:lnTo>
                <a:lnTo>
                  <a:pt x="2001" y="21600"/>
                </a:lnTo>
                <a:lnTo>
                  <a:pt x="2001" y="12158"/>
                </a:lnTo>
                <a:cubicBezTo>
                  <a:pt x="2001" y="9341"/>
                  <a:pt x="6669" y="7058"/>
                  <a:pt x="12427" y="7058"/>
                </a:cubicBezTo>
                <a:lnTo>
                  <a:pt x="12755" y="7058"/>
                </a:lnTo>
                <a:lnTo>
                  <a:pt x="12755" y="12158"/>
                </a:lnTo>
                <a:close/>
              </a:path>
            </a:pathLst>
          </a:custGeom>
          <a:solidFill>
            <a:srgbClr val="EB1D22"/>
          </a:solidFill>
          <a:ln w="9525">
            <a:solidFill>
              <a:schemeClr val="tx1"/>
            </a:solidFill>
            <a:miter lim="800000"/>
            <a:headEnd/>
            <a:tailEnd/>
          </a:ln>
        </p:spPr>
        <p:txBody>
          <a:bodyPr wrap="none" anchor="ctr"/>
          <a:lstStyle/>
          <a:p>
            <a:endParaRPr lang="en-US" dirty="0"/>
          </a:p>
        </p:txBody>
      </p:sp>
      <p:sp>
        <p:nvSpPr>
          <p:cNvPr id="29700" name="Rectangle 4"/>
          <p:cNvSpPr>
            <a:spLocks noChangeArrowheads="1"/>
          </p:cNvSpPr>
          <p:nvPr/>
        </p:nvSpPr>
        <p:spPr bwMode="auto">
          <a:xfrm>
            <a:off x="1600200" y="4267200"/>
            <a:ext cx="1981200" cy="381000"/>
          </a:xfrm>
          <a:prstGeom prst="rect">
            <a:avLst/>
          </a:prstGeom>
          <a:solidFill>
            <a:schemeClr val="folHlink"/>
          </a:solidFill>
          <a:ln w="9525">
            <a:solidFill>
              <a:schemeClr val="tx1"/>
            </a:solidFill>
            <a:miter lim="800000"/>
            <a:headEnd/>
            <a:tailEnd/>
          </a:ln>
        </p:spPr>
        <p:txBody>
          <a:bodyPr wrap="none" anchor="ctr"/>
          <a:lstStyle/>
          <a:p>
            <a:endParaRPr lang="en-US" dirty="0"/>
          </a:p>
        </p:txBody>
      </p:sp>
      <p:sp>
        <p:nvSpPr>
          <p:cNvPr id="29701" name="Rectangle 5"/>
          <p:cNvSpPr>
            <a:spLocks noChangeArrowheads="1"/>
          </p:cNvSpPr>
          <p:nvPr/>
        </p:nvSpPr>
        <p:spPr bwMode="auto">
          <a:xfrm>
            <a:off x="6019800" y="4267200"/>
            <a:ext cx="2133600" cy="381000"/>
          </a:xfrm>
          <a:prstGeom prst="rect">
            <a:avLst/>
          </a:prstGeom>
          <a:solidFill>
            <a:schemeClr val="folHlink"/>
          </a:solidFill>
          <a:ln w="9525">
            <a:solidFill>
              <a:schemeClr val="tx1"/>
            </a:solidFill>
            <a:miter lim="800000"/>
            <a:headEnd/>
            <a:tailEnd/>
          </a:ln>
        </p:spPr>
        <p:txBody>
          <a:bodyPr wrap="none" anchor="ctr"/>
          <a:lstStyle/>
          <a:p>
            <a:endParaRPr lang="en-US" dirty="0"/>
          </a:p>
        </p:txBody>
      </p:sp>
      <p:sp>
        <p:nvSpPr>
          <p:cNvPr id="29702" name="Rectangle 6"/>
          <p:cNvSpPr>
            <a:spLocks noChangeArrowheads="1"/>
          </p:cNvSpPr>
          <p:nvPr/>
        </p:nvSpPr>
        <p:spPr bwMode="auto">
          <a:xfrm>
            <a:off x="4038600" y="4800600"/>
            <a:ext cx="4876800" cy="1981200"/>
          </a:xfrm>
          <a:prstGeom prst="rect">
            <a:avLst/>
          </a:prstGeom>
          <a:solidFill>
            <a:srgbClr val="009900"/>
          </a:solidFill>
          <a:ln w="9525">
            <a:solidFill>
              <a:schemeClr val="tx1"/>
            </a:solidFill>
            <a:miter lim="800000"/>
            <a:headEnd/>
            <a:tailEnd/>
          </a:ln>
        </p:spPr>
        <p:txBody>
          <a:bodyPr wrap="none" anchor="ctr"/>
          <a:lstStyle/>
          <a:p>
            <a:endParaRPr lang="en-US" dirty="0"/>
          </a:p>
        </p:txBody>
      </p:sp>
      <p:sp>
        <p:nvSpPr>
          <p:cNvPr id="29703" name="Oval 7"/>
          <p:cNvSpPr>
            <a:spLocks noChangeArrowheads="1"/>
          </p:cNvSpPr>
          <p:nvPr/>
        </p:nvSpPr>
        <p:spPr bwMode="auto">
          <a:xfrm>
            <a:off x="685800" y="3352800"/>
            <a:ext cx="1371600" cy="533400"/>
          </a:xfrm>
          <a:prstGeom prst="ellipse">
            <a:avLst/>
          </a:prstGeom>
          <a:solidFill>
            <a:srgbClr val="FFFF00"/>
          </a:solidFill>
          <a:ln w="9525">
            <a:solidFill>
              <a:schemeClr val="tx1"/>
            </a:solidFill>
            <a:round/>
            <a:headEnd/>
            <a:tailEnd/>
          </a:ln>
        </p:spPr>
        <p:txBody>
          <a:bodyPr wrap="none" anchor="ctr"/>
          <a:lstStyle/>
          <a:p>
            <a:endParaRPr lang="en-US" dirty="0"/>
          </a:p>
        </p:txBody>
      </p:sp>
      <p:sp>
        <p:nvSpPr>
          <p:cNvPr id="29704" name="Rectangle 8"/>
          <p:cNvSpPr>
            <a:spLocks noChangeArrowheads="1"/>
          </p:cNvSpPr>
          <p:nvPr/>
        </p:nvSpPr>
        <p:spPr bwMode="auto">
          <a:xfrm>
            <a:off x="2362200" y="2590800"/>
            <a:ext cx="4572000" cy="381000"/>
          </a:xfrm>
          <a:prstGeom prst="rect">
            <a:avLst/>
          </a:prstGeom>
          <a:solidFill>
            <a:schemeClr val="accent1"/>
          </a:solidFill>
          <a:ln w="9525">
            <a:solidFill>
              <a:schemeClr val="tx1"/>
            </a:solidFill>
            <a:miter lim="800000"/>
            <a:headEnd/>
            <a:tailEnd/>
          </a:ln>
        </p:spPr>
        <p:txBody>
          <a:bodyPr wrap="none" anchor="ctr"/>
          <a:lstStyle/>
          <a:p>
            <a:pPr algn="ctr">
              <a:spcBef>
                <a:spcPct val="0"/>
              </a:spcBef>
            </a:pPr>
            <a:endParaRPr lang="en-US" sz="2000" b="0" dirty="0">
              <a:latin typeface="Arial" charset="0"/>
            </a:endParaRPr>
          </a:p>
        </p:txBody>
      </p:sp>
      <p:sp>
        <p:nvSpPr>
          <p:cNvPr id="29705" name="Rectangle 9"/>
          <p:cNvSpPr>
            <a:spLocks noChangeArrowheads="1"/>
          </p:cNvSpPr>
          <p:nvPr/>
        </p:nvSpPr>
        <p:spPr bwMode="auto">
          <a:xfrm>
            <a:off x="1600200" y="0"/>
            <a:ext cx="5943600" cy="2514600"/>
          </a:xfrm>
          <a:prstGeom prst="rect">
            <a:avLst/>
          </a:prstGeom>
          <a:solidFill>
            <a:srgbClr val="FFFF66"/>
          </a:solidFill>
          <a:ln w="9525">
            <a:solidFill>
              <a:schemeClr val="tx1"/>
            </a:solidFill>
            <a:miter lim="800000"/>
            <a:headEnd/>
            <a:tailEnd/>
          </a:ln>
        </p:spPr>
        <p:txBody>
          <a:bodyPr wrap="none" anchor="ctr"/>
          <a:lstStyle/>
          <a:p>
            <a:endParaRPr lang="en-US" dirty="0"/>
          </a:p>
        </p:txBody>
      </p:sp>
      <p:sp>
        <p:nvSpPr>
          <p:cNvPr id="29706" name="Rectangle 10"/>
          <p:cNvSpPr>
            <a:spLocks noChangeArrowheads="1"/>
          </p:cNvSpPr>
          <p:nvPr/>
        </p:nvSpPr>
        <p:spPr bwMode="auto">
          <a:xfrm>
            <a:off x="1752600" y="1143000"/>
            <a:ext cx="5638800" cy="1219200"/>
          </a:xfrm>
          <a:prstGeom prst="rect">
            <a:avLst/>
          </a:prstGeom>
          <a:solidFill>
            <a:schemeClr val="bg1"/>
          </a:solidFill>
          <a:ln w="9525">
            <a:solidFill>
              <a:schemeClr val="tx1"/>
            </a:solidFill>
            <a:miter lim="800000"/>
            <a:headEnd/>
            <a:tailEnd/>
          </a:ln>
        </p:spPr>
        <p:txBody>
          <a:bodyPr wrap="none" anchor="ctr"/>
          <a:lstStyle/>
          <a:p>
            <a:endParaRPr lang="en-US" dirty="0"/>
          </a:p>
        </p:txBody>
      </p:sp>
      <p:sp>
        <p:nvSpPr>
          <p:cNvPr id="29707" name="Rectangle 11"/>
          <p:cNvSpPr>
            <a:spLocks noGrp="1" noChangeArrowheads="1"/>
          </p:cNvSpPr>
          <p:nvPr>
            <p:ph type="title"/>
          </p:nvPr>
        </p:nvSpPr>
        <p:spPr>
          <a:xfrm>
            <a:off x="457200" y="152400"/>
            <a:ext cx="8229600" cy="868363"/>
          </a:xfrm>
        </p:spPr>
        <p:txBody>
          <a:bodyPr>
            <a:normAutofit fontScale="90000"/>
          </a:bodyPr>
          <a:lstStyle/>
          <a:p>
            <a:pPr eaLnBrk="1" hangingPunct="1"/>
            <a:r>
              <a:rPr lang="en-US" sz="3600" dirty="0">
                <a:latin typeface="Times New Roman" charset="0"/>
              </a:rPr>
              <a:t>Community Reintegration </a:t>
            </a:r>
            <a:br>
              <a:rPr lang="en-US" sz="3600" dirty="0">
                <a:latin typeface="Times New Roman" charset="0"/>
              </a:rPr>
            </a:br>
            <a:r>
              <a:rPr lang="en-US" sz="3600" dirty="0">
                <a:latin typeface="Times New Roman" charset="0"/>
              </a:rPr>
              <a:t>Training</a:t>
            </a:r>
          </a:p>
        </p:txBody>
      </p:sp>
      <p:sp>
        <p:nvSpPr>
          <p:cNvPr id="29708" name="Text Box 12"/>
          <p:cNvSpPr txBox="1">
            <a:spLocks noChangeArrowheads="1"/>
          </p:cNvSpPr>
          <p:nvPr/>
        </p:nvSpPr>
        <p:spPr bwMode="auto">
          <a:xfrm>
            <a:off x="1752600" y="1143000"/>
            <a:ext cx="5715000"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charset="0"/>
                <a:ea typeface="ＭＳ Ｐゴシック" charset="0"/>
                <a:cs typeface="ＭＳ Ｐゴシック" charset="0"/>
              </a:defRPr>
            </a:lvl1pPr>
            <a:lvl2pPr marL="37931725" indent="-37474525"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eaLnBrk="1" hangingPunct="1">
              <a:spcBef>
                <a:spcPct val="50000"/>
              </a:spcBef>
            </a:pPr>
            <a:r>
              <a:rPr lang="en-US" sz="2000" dirty="0">
                <a:latin typeface="Arial" charset="0"/>
              </a:rPr>
              <a:t>Purpose</a:t>
            </a:r>
            <a:r>
              <a:rPr lang="en-US" sz="2000" b="0" dirty="0">
                <a:latin typeface="Arial" charset="0"/>
              </a:rPr>
              <a:t>:</a:t>
            </a:r>
            <a:r>
              <a:rPr lang="en-US" sz="1800" b="0" dirty="0">
                <a:latin typeface="Arial" charset="0"/>
              </a:rPr>
              <a:t>  Educate community leaders about challenges of reintegration, and what they can do to assist combat veterans and their families successfully reintegrate back into the community</a:t>
            </a:r>
            <a:endParaRPr lang="en-US" sz="2000" b="0" dirty="0">
              <a:latin typeface="Arial" charset="0"/>
            </a:endParaRPr>
          </a:p>
        </p:txBody>
      </p:sp>
      <p:sp>
        <p:nvSpPr>
          <p:cNvPr id="29709" name="Text Box 13"/>
          <p:cNvSpPr txBox="1">
            <a:spLocks noChangeArrowheads="1"/>
          </p:cNvSpPr>
          <p:nvPr/>
        </p:nvSpPr>
        <p:spPr bwMode="auto">
          <a:xfrm>
            <a:off x="1524000" y="2590800"/>
            <a:ext cx="6248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charset="0"/>
                <a:ea typeface="ＭＳ Ｐゴシック" charset="0"/>
                <a:cs typeface="ＭＳ Ｐゴシック" charset="0"/>
              </a:defRPr>
            </a:lvl1pPr>
            <a:lvl2pPr marL="37931725" indent="-37474525"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algn="ctr" eaLnBrk="1" hangingPunct="1">
              <a:spcBef>
                <a:spcPct val="50000"/>
              </a:spcBef>
            </a:pPr>
            <a:r>
              <a:rPr lang="en-US" sz="1600" dirty="0"/>
              <a:t>Continuous Community Reintegration Training</a:t>
            </a:r>
          </a:p>
        </p:txBody>
      </p:sp>
      <p:sp>
        <p:nvSpPr>
          <p:cNvPr id="29710" name="Text Box 14"/>
          <p:cNvSpPr txBox="1">
            <a:spLocks noChangeArrowheads="1"/>
          </p:cNvSpPr>
          <p:nvPr/>
        </p:nvSpPr>
        <p:spPr bwMode="auto">
          <a:xfrm>
            <a:off x="838200" y="3429000"/>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charset="0"/>
                <a:ea typeface="ＭＳ Ｐゴシック" charset="0"/>
                <a:cs typeface="ＭＳ Ｐゴシック" charset="0"/>
              </a:defRPr>
            </a:lvl1pPr>
            <a:lvl2pPr marL="37931725" indent="-37474525"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eaLnBrk="1" hangingPunct="1">
              <a:spcBef>
                <a:spcPct val="50000"/>
              </a:spcBef>
            </a:pPr>
            <a:r>
              <a:rPr lang="en-US" sz="1800" dirty="0">
                <a:solidFill>
                  <a:srgbClr val="0000FF"/>
                </a:solidFill>
                <a:latin typeface="Arial" charset="0"/>
              </a:rPr>
              <a:t>Briefings</a:t>
            </a:r>
          </a:p>
        </p:txBody>
      </p:sp>
      <p:sp>
        <p:nvSpPr>
          <p:cNvPr id="29711" name="Text Box 15"/>
          <p:cNvSpPr txBox="1">
            <a:spLocks noChangeArrowheads="1"/>
          </p:cNvSpPr>
          <p:nvPr/>
        </p:nvSpPr>
        <p:spPr bwMode="auto">
          <a:xfrm>
            <a:off x="3352800" y="3200400"/>
            <a:ext cx="3276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charset="0"/>
                <a:ea typeface="ＭＳ Ｐゴシック" charset="0"/>
                <a:cs typeface="ＭＳ Ｐゴシック" charset="0"/>
              </a:defRPr>
            </a:lvl1pPr>
            <a:lvl2pPr marL="37931725" indent="-37474525"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eaLnBrk="1" hangingPunct="1">
              <a:spcBef>
                <a:spcPct val="50000"/>
              </a:spcBef>
            </a:pPr>
            <a:r>
              <a:rPr lang="en-US" sz="1800" b="0" dirty="0">
                <a:latin typeface="Arial" charset="0"/>
              </a:rPr>
              <a:t>Challenges of Reintegration</a:t>
            </a:r>
          </a:p>
        </p:txBody>
      </p:sp>
      <p:sp>
        <p:nvSpPr>
          <p:cNvPr id="29712" name="Text Box 16"/>
          <p:cNvSpPr txBox="1">
            <a:spLocks noChangeArrowheads="1"/>
          </p:cNvSpPr>
          <p:nvPr/>
        </p:nvSpPr>
        <p:spPr bwMode="auto">
          <a:xfrm>
            <a:off x="3352800" y="3657600"/>
            <a:ext cx="342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charset="0"/>
                <a:ea typeface="ＭＳ Ｐゴシック" charset="0"/>
                <a:cs typeface="ＭＳ Ｐゴシック" charset="0"/>
              </a:defRPr>
            </a:lvl1pPr>
            <a:lvl2pPr marL="37931725" indent="-37474525"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eaLnBrk="1" hangingPunct="1">
              <a:spcBef>
                <a:spcPct val="50000"/>
              </a:spcBef>
            </a:pPr>
            <a:r>
              <a:rPr lang="en-US" sz="1800" b="0" dirty="0">
                <a:latin typeface="Arial" charset="0"/>
              </a:rPr>
              <a:t>Reintegration Experience</a:t>
            </a:r>
          </a:p>
        </p:txBody>
      </p:sp>
      <p:sp>
        <p:nvSpPr>
          <p:cNvPr id="29713" name="Rectangle 17"/>
          <p:cNvSpPr>
            <a:spLocks noChangeArrowheads="1"/>
          </p:cNvSpPr>
          <p:nvPr/>
        </p:nvSpPr>
        <p:spPr bwMode="auto">
          <a:xfrm>
            <a:off x="3352800" y="3657600"/>
            <a:ext cx="3124200" cy="381000"/>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29714" name="Rectangle 18"/>
          <p:cNvSpPr>
            <a:spLocks noChangeArrowheads="1"/>
          </p:cNvSpPr>
          <p:nvPr/>
        </p:nvSpPr>
        <p:spPr bwMode="auto">
          <a:xfrm>
            <a:off x="3352800" y="3200400"/>
            <a:ext cx="3124200" cy="381000"/>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29715" name="Line 19"/>
          <p:cNvSpPr>
            <a:spLocks noChangeShapeType="1"/>
          </p:cNvSpPr>
          <p:nvPr/>
        </p:nvSpPr>
        <p:spPr bwMode="auto">
          <a:xfrm flipV="1">
            <a:off x="1981200" y="3352800"/>
            <a:ext cx="13716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29716" name="Line 20"/>
          <p:cNvSpPr>
            <a:spLocks noChangeShapeType="1"/>
          </p:cNvSpPr>
          <p:nvPr/>
        </p:nvSpPr>
        <p:spPr bwMode="auto">
          <a:xfrm>
            <a:off x="1981200" y="3733800"/>
            <a:ext cx="13716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29717" name="Text Box 21"/>
          <p:cNvSpPr txBox="1">
            <a:spLocks noChangeArrowheads="1"/>
          </p:cNvSpPr>
          <p:nvPr/>
        </p:nvSpPr>
        <p:spPr bwMode="auto">
          <a:xfrm>
            <a:off x="4038600" y="4759325"/>
            <a:ext cx="5257800" cy="1980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charset="0"/>
                <a:ea typeface="ＭＳ Ｐゴシック" charset="0"/>
                <a:cs typeface="ＭＳ Ｐゴシック" charset="0"/>
              </a:defRPr>
            </a:lvl1pPr>
            <a:lvl2pPr marL="37931725" indent="-37474525"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eaLnBrk="1" hangingPunct="1">
              <a:spcBef>
                <a:spcPct val="50000"/>
              </a:spcBef>
            </a:pPr>
            <a:r>
              <a:rPr lang="en-US" sz="1600" b="0" dirty="0">
                <a:solidFill>
                  <a:schemeClr val="bg1"/>
                </a:solidFill>
                <a:latin typeface="Microsoft Sans Serif" charset="0"/>
              </a:rPr>
              <a:t>-</a:t>
            </a:r>
            <a:r>
              <a:rPr lang="en-US" sz="1600" dirty="0">
                <a:solidFill>
                  <a:srgbClr val="000000"/>
                </a:solidFill>
                <a:latin typeface="Microsoft Sans Serif" charset="0"/>
              </a:rPr>
              <a:t>Mayors, Council members, Commissioners</a:t>
            </a:r>
          </a:p>
          <a:p>
            <a:pPr eaLnBrk="1" hangingPunct="1">
              <a:lnSpc>
                <a:spcPct val="60000"/>
              </a:lnSpc>
              <a:spcBef>
                <a:spcPct val="50000"/>
              </a:spcBef>
            </a:pPr>
            <a:r>
              <a:rPr lang="en-US" sz="1600" dirty="0">
                <a:solidFill>
                  <a:srgbClr val="000000"/>
                </a:solidFill>
                <a:latin typeface="Microsoft Sans Serif" charset="0"/>
              </a:rPr>
              <a:t>-Law Enforcement          	</a:t>
            </a:r>
          </a:p>
          <a:p>
            <a:pPr eaLnBrk="1" hangingPunct="1">
              <a:lnSpc>
                <a:spcPct val="60000"/>
              </a:lnSpc>
              <a:spcBef>
                <a:spcPct val="50000"/>
              </a:spcBef>
            </a:pPr>
            <a:r>
              <a:rPr lang="en-US" sz="1600" dirty="0">
                <a:solidFill>
                  <a:srgbClr val="000000"/>
                </a:solidFill>
                <a:latin typeface="Microsoft Sans Serif" charset="0"/>
              </a:rPr>
              <a:t>-Medical Professionals  </a:t>
            </a:r>
            <a:r>
              <a:rPr lang="en-US" sz="1600" dirty="0" smtClean="0">
                <a:solidFill>
                  <a:srgbClr val="000000"/>
                </a:solidFill>
                <a:latin typeface="Microsoft Sans Serif" charset="0"/>
              </a:rPr>
              <a:t> </a:t>
            </a:r>
            <a:endParaRPr lang="en-US" sz="1600" dirty="0">
              <a:solidFill>
                <a:srgbClr val="000000"/>
              </a:solidFill>
              <a:latin typeface="Microsoft Sans Serif" charset="0"/>
            </a:endParaRPr>
          </a:p>
          <a:p>
            <a:pPr eaLnBrk="1" hangingPunct="1">
              <a:lnSpc>
                <a:spcPct val="60000"/>
              </a:lnSpc>
              <a:spcBef>
                <a:spcPct val="50000"/>
              </a:spcBef>
            </a:pPr>
            <a:r>
              <a:rPr lang="en-US" sz="1600" dirty="0">
                <a:solidFill>
                  <a:srgbClr val="000000"/>
                </a:solidFill>
                <a:latin typeface="Microsoft Sans Serif" charset="0"/>
              </a:rPr>
              <a:t>-Social Workers		-Employers</a:t>
            </a:r>
          </a:p>
          <a:p>
            <a:pPr eaLnBrk="1" hangingPunct="1">
              <a:lnSpc>
                <a:spcPct val="60000"/>
              </a:lnSpc>
              <a:spcBef>
                <a:spcPct val="50000"/>
              </a:spcBef>
            </a:pPr>
            <a:r>
              <a:rPr lang="en-US" sz="1600" dirty="0">
                <a:solidFill>
                  <a:srgbClr val="000000"/>
                </a:solidFill>
                <a:latin typeface="Microsoft Sans Serif" charset="0"/>
              </a:rPr>
              <a:t>-Veteran</a:t>
            </a:r>
            <a:r>
              <a:rPr lang="ja-JP" altLang="en-US" sz="1600" dirty="0">
                <a:solidFill>
                  <a:srgbClr val="000000"/>
                </a:solidFill>
                <a:latin typeface="Microsoft Sans Serif" charset="0"/>
              </a:rPr>
              <a:t>’</a:t>
            </a:r>
            <a:r>
              <a:rPr lang="en-US" sz="1600" dirty="0">
                <a:solidFill>
                  <a:srgbClr val="000000"/>
                </a:solidFill>
                <a:latin typeface="Microsoft Sans Serif" charset="0"/>
              </a:rPr>
              <a:t>s Service Organizations                      	</a:t>
            </a:r>
          </a:p>
          <a:p>
            <a:pPr eaLnBrk="1" hangingPunct="1">
              <a:lnSpc>
                <a:spcPct val="60000"/>
              </a:lnSpc>
              <a:spcBef>
                <a:spcPct val="50000"/>
              </a:spcBef>
            </a:pPr>
            <a:r>
              <a:rPr lang="en-US" sz="1600" dirty="0">
                <a:solidFill>
                  <a:srgbClr val="000000"/>
                </a:solidFill>
                <a:latin typeface="Microsoft Sans Serif" charset="0"/>
              </a:rPr>
              <a:t>-County Veteran</a:t>
            </a:r>
            <a:r>
              <a:rPr lang="ja-JP" altLang="en-US" sz="1600" dirty="0">
                <a:solidFill>
                  <a:srgbClr val="000000"/>
                </a:solidFill>
                <a:latin typeface="Microsoft Sans Serif" charset="0"/>
              </a:rPr>
              <a:t>’</a:t>
            </a:r>
            <a:r>
              <a:rPr lang="en-US" sz="1600" dirty="0">
                <a:solidFill>
                  <a:srgbClr val="000000"/>
                </a:solidFill>
                <a:latin typeface="Microsoft Sans Serif" charset="0"/>
              </a:rPr>
              <a:t>s Service Officers</a:t>
            </a:r>
          </a:p>
          <a:p>
            <a:pPr eaLnBrk="1" hangingPunct="1">
              <a:lnSpc>
                <a:spcPct val="60000"/>
              </a:lnSpc>
              <a:spcBef>
                <a:spcPct val="50000"/>
              </a:spcBef>
            </a:pPr>
            <a:r>
              <a:rPr lang="en-US" sz="1600" dirty="0">
                <a:solidFill>
                  <a:srgbClr val="000000"/>
                </a:solidFill>
                <a:latin typeface="Microsoft Sans Serif" charset="0"/>
              </a:rPr>
              <a:t>-Drinking Establishment Owners</a:t>
            </a:r>
          </a:p>
        </p:txBody>
      </p:sp>
      <p:sp>
        <p:nvSpPr>
          <p:cNvPr id="29718" name="Text Box 22"/>
          <p:cNvSpPr txBox="1">
            <a:spLocks noChangeArrowheads="1"/>
          </p:cNvSpPr>
          <p:nvPr/>
        </p:nvSpPr>
        <p:spPr bwMode="auto">
          <a:xfrm>
            <a:off x="6019800" y="4267200"/>
            <a:ext cx="220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charset="0"/>
                <a:ea typeface="ＭＳ Ｐゴシック" charset="0"/>
                <a:cs typeface="ＭＳ Ｐゴシック" charset="0"/>
              </a:defRPr>
            </a:lvl1pPr>
            <a:lvl2pPr marL="37931725" indent="-37474525"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eaLnBrk="1" hangingPunct="1">
              <a:spcBef>
                <a:spcPct val="50000"/>
              </a:spcBef>
            </a:pPr>
            <a:r>
              <a:rPr lang="en-US" sz="2000" b="0" dirty="0"/>
              <a:t>Targeted Audience</a:t>
            </a:r>
          </a:p>
        </p:txBody>
      </p:sp>
      <p:sp>
        <p:nvSpPr>
          <p:cNvPr id="29719" name="Text Box 23"/>
          <p:cNvSpPr txBox="1">
            <a:spLocks noChangeArrowheads="1"/>
          </p:cNvSpPr>
          <p:nvPr/>
        </p:nvSpPr>
        <p:spPr bwMode="auto">
          <a:xfrm>
            <a:off x="1600200" y="4267200"/>
            <a:ext cx="198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charset="0"/>
                <a:ea typeface="ＭＳ Ｐゴシック" charset="0"/>
                <a:cs typeface="ＭＳ Ｐゴシック" charset="0"/>
              </a:defRPr>
            </a:lvl1pPr>
            <a:lvl2pPr marL="37931725" indent="-37474525"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eaLnBrk="1" hangingPunct="1">
              <a:spcBef>
                <a:spcPct val="50000"/>
              </a:spcBef>
            </a:pPr>
            <a:r>
              <a:rPr lang="en-US" sz="2000" b="0" dirty="0"/>
              <a:t>Service Providers</a:t>
            </a:r>
          </a:p>
        </p:txBody>
      </p:sp>
      <p:sp>
        <p:nvSpPr>
          <p:cNvPr id="29720" name="Rectangle 24"/>
          <p:cNvSpPr>
            <a:spLocks noChangeArrowheads="1"/>
          </p:cNvSpPr>
          <p:nvPr/>
        </p:nvSpPr>
        <p:spPr bwMode="auto">
          <a:xfrm>
            <a:off x="685800" y="4800600"/>
            <a:ext cx="2895600" cy="1066800"/>
          </a:xfrm>
          <a:prstGeom prst="rect">
            <a:avLst/>
          </a:prstGeom>
          <a:solidFill>
            <a:srgbClr val="009900"/>
          </a:solidFill>
          <a:ln w="9525">
            <a:solidFill>
              <a:schemeClr val="tx1"/>
            </a:solidFill>
            <a:miter lim="800000"/>
            <a:headEnd/>
            <a:tailEnd/>
          </a:ln>
        </p:spPr>
        <p:txBody>
          <a:bodyPr wrap="none" anchor="ctr"/>
          <a:lstStyle/>
          <a:p>
            <a:endParaRPr lang="en-US" dirty="0"/>
          </a:p>
        </p:txBody>
      </p:sp>
      <p:sp>
        <p:nvSpPr>
          <p:cNvPr id="29721" name="Text Box 25"/>
          <p:cNvSpPr txBox="1">
            <a:spLocks noChangeArrowheads="1"/>
          </p:cNvSpPr>
          <p:nvPr/>
        </p:nvSpPr>
        <p:spPr bwMode="auto">
          <a:xfrm>
            <a:off x="685800" y="4876800"/>
            <a:ext cx="2895600" cy="97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charset="0"/>
                <a:ea typeface="ＭＳ Ｐゴシック" charset="0"/>
                <a:cs typeface="ＭＳ Ｐゴシック" charset="0"/>
              </a:defRPr>
            </a:lvl1pPr>
            <a:lvl2pPr marL="37931725" indent="-37474525"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eaLnBrk="1" hangingPunct="1">
              <a:spcBef>
                <a:spcPct val="50000"/>
              </a:spcBef>
            </a:pPr>
            <a:r>
              <a:rPr lang="en-US" sz="1800" dirty="0">
                <a:solidFill>
                  <a:srgbClr val="000000"/>
                </a:solidFill>
                <a:latin typeface="Microsoft Sans Serif" charset="0"/>
              </a:rPr>
              <a:t>-Chaplain</a:t>
            </a:r>
          </a:p>
          <a:p>
            <a:pPr eaLnBrk="1" hangingPunct="1">
              <a:lnSpc>
                <a:spcPct val="55000"/>
              </a:lnSpc>
              <a:spcBef>
                <a:spcPct val="50000"/>
              </a:spcBef>
            </a:pPr>
            <a:r>
              <a:rPr lang="en-US" sz="1800" dirty="0">
                <a:solidFill>
                  <a:srgbClr val="000000"/>
                </a:solidFill>
                <a:latin typeface="Microsoft Sans Serif" charset="0"/>
              </a:rPr>
              <a:t>-VA Vets Center</a:t>
            </a:r>
          </a:p>
          <a:p>
            <a:pPr eaLnBrk="1" hangingPunct="1">
              <a:lnSpc>
                <a:spcPct val="55000"/>
              </a:lnSpc>
              <a:spcBef>
                <a:spcPct val="50000"/>
              </a:spcBef>
            </a:pPr>
            <a:r>
              <a:rPr lang="en-US" sz="1800" dirty="0">
                <a:solidFill>
                  <a:srgbClr val="000000"/>
                </a:solidFill>
                <a:latin typeface="Microsoft Sans Serif" charset="0"/>
              </a:rPr>
              <a:t>-Combat Veteran</a:t>
            </a:r>
          </a:p>
        </p:txBody>
      </p:sp>
    </p:spTree>
    <p:extLst>
      <p:ext uri="{BB962C8B-B14F-4D97-AF65-F5344CB8AC3E}">
        <p14:creationId xmlns:p14="http://schemas.microsoft.com/office/powerpoint/2010/main" val="20236883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AutoShape 2"/>
          <p:cNvSpPr>
            <a:spLocks noChangeArrowheads="1"/>
          </p:cNvSpPr>
          <p:nvPr/>
        </p:nvSpPr>
        <p:spPr bwMode="auto">
          <a:xfrm rot="5272734" flipV="1">
            <a:off x="5696744" y="4358482"/>
            <a:ext cx="381000" cy="500062"/>
          </a:xfrm>
          <a:custGeom>
            <a:avLst/>
            <a:gdLst>
              <a:gd name="T0" fmla="*/ 224984 w 21600"/>
              <a:gd name="T1" fmla="*/ 0 h 21600"/>
              <a:gd name="T2" fmla="*/ 224984 w 21600"/>
              <a:gd name="T3" fmla="*/ 281470 h 21600"/>
              <a:gd name="T4" fmla="*/ 17657 w 21600"/>
              <a:gd name="T5" fmla="*/ 500062 h 21600"/>
              <a:gd name="T6" fmla="*/ 381000 w 21600"/>
              <a:gd name="T7" fmla="*/ 140735 h 21600"/>
              <a:gd name="T8" fmla="*/ 3 60000 65536"/>
              <a:gd name="T9" fmla="*/ 1 60000 65536"/>
              <a:gd name="T10" fmla="*/ 1 60000 65536"/>
              <a:gd name="T11" fmla="*/ 0 60000 65536"/>
              <a:gd name="T12" fmla="*/ 12427 w 21600"/>
              <a:gd name="T13" fmla="*/ 5100 h 21600"/>
              <a:gd name="T14" fmla="*/ 20176 w 21600"/>
              <a:gd name="T15" fmla="*/ 7058 h 21600"/>
            </a:gdLst>
            <a:ahLst/>
            <a:cxnLst>
              <a:cxn ang="T8">
                <a:pos x="T0" y="T1"/>
              </a:cxn>
              <a:cxn ang="T9">
                <a:pos x="T2" y="T3"/>
              </a:cxn>
              <a:cxn ang="T10">
                <a:pos x="T4" y="T5"/>
              </a:cxn>
              <a:cxn ang="T11">
                <a:pos x="T6" y="T7"/>
              </a:cxn>
            </a:cxnLst>
            <a:rect l="T12" t="T13" r="T14" b="T15"/>
            <a:pathLst>
              <a:path w="21600" h="21600">
                <a:moveTo>
                  <a:pt x="21600" y="6079"/>
                </a:moveTo>
                <a:lnTo>
                  <a:pt x="12755" y="0"/>
                </a:lnTo>
                <a:lnTo>
                  <a:pt x="12755" y="5100"/>
                </a:lnTo>
                <a:lnTo>
                  <a:pt x="12427" y="5100"/>
                </a:lnTo>
                <a:cubicBezTo>
                  <a:pt x="5564" y="5100"/>
                  <a:pt x="0" y="8260"/>
                  <a:pt x="0" y="12158"/>
                </a:cubicBezTo>
                <a:lnTo>
                  <a:pt x="0" y="21600"/>
                </a:lnTo>
                <a:lnTo>
                  <a:pt x="2001" y="21600"/>
                </a:lnTo>
                <a:lnTo>
                  <a:pt x="2001" y="12158"/>
                </a:lnTo>
                <a:cubicBezTo>
                  <a:pt x="2001" y="9341"/>
                  <a:pt x="6669" y="7058"/>
                  <a:pt x="12427" y="7058"/>
                </a:cubicBezTo>
                <a:lnTo>
                  <a:pt x="12755" y="7058"/>
                </a:lnTo>
                <a:lnTo>
                  <a:pt x="12755" y="12158"/>
                </a:lnTo>
                <a:close/>
              </a:path>
            </a:pathLst>
          </a:custGeom>
          <a:solidFill>
            <a:srgbClr val="EB1D22"/>
          </a:solidFill>
          <a:ln w="9525">
            <a:solidFill>
              <a:schemeClr val="tx1"/>
            </a:solidFill>
            <a:miter lim="800000"/>
            <a:headEnd/>
            <a:tailEnd/>
          </a:ln>
        </p:spPr>
        <p:txBody>
          <a:bodyPr wrap="none" anchor="ctr"/>
          <a:lstStyle/>
          <a:p>
            <a:endParaRPr lang="en-US" dirty="0"/>
          </a:p>
        </p:txBody>
      </p:sp>
      <p:sp>
        <p:nvSpPr>
          <p:cNvPr id="30723" name="AutoShape 3"/>
          <p:cNvSpPr>
            <a:spLocks noChangeArrowheads="1"/>
          </p:cNvSpPr>
          <p:nvPr/>
        </p:nvSpPr>
        <p:spPr bwMode="auto">
          <a:xfrm rot="5272734" flipV="1">
            <a:off x="1276351" y="4357687"/>
            <a:ext cx="381000" cy="498475"/>
          </a:xfrm>
          <a:custGeom>
            <a:avLst/>
            <a:gdLst>
              <a:gd name="T0" fmla="*/ 224984 w 21600"/>
              <a:gd name="T1" fmla="*/ 0 h 21600"/>
              <a:gd name="T2" fmla="*/ 224984 w 21600"/>
              <a:gd name="T3" fmla="*/ 280577 h 21600"/>
              <a:gd name="T4" fmla="*/ 17657 w 21600"/>
              <a:gd name="T5" fmla="*/ 498475 h 21600"/>
              <a:gd name="T6" fmla="*/ 381000 w 21600"/>
              <a:gd name="T7" fmla="*/ 140288 h 21600"/>
              <a:gd name="T8" fmla="*/ 3 60000 65536"/>
              <a:gd name="T9" fmla="*/ 1 60000 65536"/>
              <a:gd name="T10" fmla="*/ 1 60000 65536"/>
              <a:gd name="T11" fmla="*/ 0 60000 65536"/>
              <a:gd name="T12" fmla="*/ 12427 w 21600"/>
              <a:gd name="T13" fmla="*/ 5100 h 21600"/>
              <a:gd name="T14" fmla="*/ 20176 w 21600"/>
              <a:gd name="T15" fmla="*/ 7058 h 21600"/>
            </a:gdLst>
            <a:ahLst/>
            <a:cxnLst>
              <a:cxn ang="T8">
                <a:pos x="T0" y="T1"/>
              </a:cxn>
              <a:cxn ang="T9">
                <a:pos x="T2" y="T3"/>
              </a:cxn>
              <a:cxn ang="T10">
                <a:pos x="T4" y="T5"/>
              </a:cxn>
              <a:cxn ang="T11">
                <a:pos x="T6" y="T7"/>
              </a:cxn>
            </a:cxnLst>
            <a:rect l="T12" t="T13" r="T14" b="T15"/>
            <a:pathLst>
              <a:path w="21600" h="21600">
                <a:moveTo>
                  <a:pt x="21600" y="6079"/>
                </a:moveTo>
                <a:lnTo>
                  <a:pt x="12755" y="0"/>
                </a:lnTo>
                <a:lnTo>
                  <a:pt x="12755" y="5100"/>
                </a:lnTo>
                <a:lnTo>
                  <a:pt x="12427" y="5100"/>
                </a:lnTo>
                <a:cubicBezTo>
                  <a:pt x="5564" y="5100"/>
                  <a:pt x="0" y="8260"/>
                  <a:pt x="0" y="12158"/>
                </a:cubicBezTo>
                <a:lnTo>
                  <a:pt x="0" y="21600"/>
                </a:lnTo>
                <a:lnTo>
                  <a:pt x="2001" y="21600"/>
                </a:lnTo>
                <a:lnTo>
                  <a:pt x="2001" y="12158"/>
                </a:lnTo>
                <a:cubicBezTo>
                  <a:pt x="2001" y="9341"/>
                  <a:pt x="6669" y="7058"/>
                  <a:pt x="12427" y="7058"/>
                </a:cubicBezTo>
                <a:lnTo>
                  <a:pt x="12755" y="7058"/>
                </a:lnTo>
                <a:lnTo>
                  <a:pt x="12755" y="12158"/>
                </a:lnTo>
                <a:close/>
              </a:path>
            </a:pathLst>
          </a:custGeom>
          <a:solidFill>
            <a:srgbClr val="EB1D22"/>
          </a:solidFill>
          <a:ln w="9525">
            <a:solidFill>
              <a:schemeClr val="tx1"/>
            </a:solidFill>
            <a:miter lim="800000"/>
            <a:headEnd/>
            <a:tailEnd/>
          </a:ln>
        </p:spPr>
        <p:txBody>
          <a:bodyPr wrap="none" anchor="ctr"/>
          <a:lstStyle/>
          <a:p>
            <a:endParaRPr lang="en-US" dirty="0"/>
          </a:p>
        </p:txBody>
      </p:sp>
      <p:sp>
        <p:nvSpPr>
          <p:cNvPr id="30724" name="Rectangle 4"/>
          <p:cNvSpPr>
            <a:spLocks noChangeArrowheads="1"/>
          </p:cNvSpPr>
          <p:nvPr/>
        </p:nvSpPr>
        <p:spPr bwMode="auto">
          <a:xfrm>
            <a:off x="1600200" y="4267200"/>
            <a:ext cx="1981200" cy="381000"/>
          </a:xfrm>
          <a:prstGeom prst="rect">
            <a:avLst/>
          </a:prstGeom>
          <a:solidFill>
            <a:schemeClr val="folHlink"/>
          </a:solidFill>
          <a:ln w="9525">
            <a:solidFill>
              <a:schemeClr val="tx1"/>
            </a:solidFill>
            <a:miter lim="800000"/>
            <a:headEnd/>
            <a:tailEnd/>
          </a:ln>
        </p:spPr>
        <p:txBody>
          <a:bodyPr wrap="none" anchor="ctr"/>
          <a:lstStyle/>
          <a:p>
            <a:endParaRPr lang="en-US" dirty="0"/>
          </a:p>
        </p:txBody>
      </p:sp>
      <p:sp>
        <p:nvSpPr>
          <p:cNvPr id="30725" name="Rectangle 5"/>
          <p:cNvSpPr>
            <a:spLocks noChangeArrowheads="1"/>
          </p:cNvSpPr>
          <p:nvPr/>
        </p:nvSpPr>
        <p:spPr bwMode="auto">
          <a:xfrm>
            <a:off x="685800" y="4800600"/>
            <a:ext cx="2895600" cy="1066800"/>
          </a:xfrm>
          <a:prstGeom prst="rect">
            <a:avLst/>
          </a:prstGeom>
          <a:solidFill>
            <a:srgbClr val="009900"/>
          </a:solidFill>
          <a:ln w="9525">
            <a:solidFill>
              <a:schemeClr val="tx1"/>
            </a:solidFill>
            <a:miter lim="800000"/>
            <a:headEnd/>
            <a:tailEnd/>
          </a:ln>
        </p:spPr>
        <p:txBody>
          <a:bodyPr wrap="none" anchor="ctr"/>
          <a:lstStyle/>
          <a:p>
            <a:endParaRPr lang="en-US" dirty="0"/>
          </a:p>
        </p:txBody>
      </p:sp>
      <p:sp>
        <p:nvSpPr>
          <p:cNvPr id="30726" name="Rectangle 6"/>
          <p:cNvSpPr>
            <a:spLocks noChangeArrowheads="1"/>
          </p:cNvSpPr>
          <p:nvPr/>
        </p:nvSpPr>
        <p:spPr bwMode="auto">
          <a:xfrm>
            <a:off x="4800600" y="4800600"/>
            <a:ext cx="3505200" cy="1524000"/>
          </a:xfrm>
          <a:prstGeom prst="rect">
            <a:avLst/>
          </a:prstGeom>
          <a:solidFill>
            <a:srgbClr val="009900"/>
          </a:solidFill>
          <a:ln w="9525">
            <a:solidFill>
              <a:schemeClr val="tx1"/>
            </a:solidFill>
            <a:miter lim="800000"/>
            <a:headEnd/>
            <a:tailEnd/>
          </a:ln>
        </p:spPr>
        <p:txBody>
          <a:bodyPr wrap="none" anchor="ctr"/>
          <a:lstStyle/>
          <a:p>
            <a:endParaRPr lang="en-US" dirty="0"/>
          </a:p>
        </p:txBody>
      </p:sp>
      <p:sp>
        <p:nvSpPr>
          <p:cNvPr id="30727" name="Rectangle 7"/>
          <p:cNvSpPr>
            <a:spLocks noChangeArrowheads="1"/>
          </p:cNvSpPr>
          <p:nvPr/>
        </p:nvSpPr>
        <p:spPr bwMode="auto">
          <a:xfrm>
            <a:off x="6019800" y="4267200"/>
            <a:ext cx="2133600" cy="381000"/>
          </a:xfrm>
          <a:prstGeom prst="rect">
            <a:avLst/>
          </a:prstGeom>
          <a:solidFill>
            <a:schemeClr val="folHlink"/>
          </a:solidFill>
          <a:ln w="9525">
            <a:solidFill>
              <a:schemeClr val="tx1"/>
            </a:solidFill>
            <a:miter lim="800000"/>
            <a:headEnd/>
            <a:tailEnd/>
          </a:ln>
        </p:spPr>
        <p:txBody>
          <a:bodyPr wrap="none" anchor="ctr"/>
          <a:lstStyle/>
          <a:p>
            <a:endParaRPr lang="en-US" dirty="0"/>
          </a:p>
        </p:txBody>
      </p:sp>
      <p:sp>
        <p:nvSpPr>
          <p:cNvPr id="30728" name="Oval 8"/>
          <p:cNvSpPr>
            <a:spLocks noChangeArrowheads="1"/>
          </p:cNvSpPr>
          <p:nvPr/>
        </p:nvSpPr>
        <p:spPr bwMode="auto">
          <a:xfrm>
            <a:off x="1143000" y="3200400"/>
            <a:ext cx="1447800" cy="533400"/>
          </a:xfrm>
          <a:prstGeom prst="ellipse">
            <a:avLst/>
          </a:prstGeom>
          <a:solidFill>
            <a:srgbClr val="FFFF00"/>
          </a:solidFill>
          <a:ln w="9525">
            <a:solidFill>
              <a:schemeClr val="tx1"/>
            </a:solidFill>
            <a:round/>
            <a:headEnd/>
            <a:tailEnd/>
          </a:ln>
        </p:spPr>
        <p:txBody>
          <a:bodyPr wrap="none" anchor="ctr"/>
          <a:lstStyle/>
          <a:p>
            <a:endParaRPr lang="en-US" dirty="0"/>
          </a:p>
        </p:txBody>
      </p:sp>
      <p:sp>
        <p:nvSpPr>
          <p:cNvPr id="30729" name="Rectangle 9"/>
          <p:cNvSpPr>
            <a:spLocks noChangeArrowheads="1"/>
          </p:cNvSpPr>
          <p:nvPr/>
        </p:nvSpPr>
        <p:spPr bwMode="auto">
          <a:xfrm>
            <a:off x="1600200" y="0"/>
            <a:ext cx="5943600" cy="1905000"/>
          </a:xfrm>
          <a:prstGeom prst="rect">
            <a:avLst/>
          </a:prstGeom>
          <a:solidFill>
            <a:srgbClr val="FFFF66"/>
          </a:solidFill>
          <a:ln w="9525">
            <a:solidFill>
              <a:schemeClr val="tx1"/>
            </a:solidFill>
            <a:miter lim="800000"/>
            <a:headEnd/>
            <a:tailEnd/>
          </a:ln>
        </p:spPr>
        <p:txBody>
          <a:bodyPr wrap="none" anchor="ctr"/>
          <a:lstStyle/>
          <a:p>
            <a:endParaRPr lang="en-US" dirty="0"/>
          </a:p>
        </p:txBody>
      </p:sp>
      <p:sp>
        <p:nvSpPr>
          <p:cNvPr id="30730" name="Rectangle 10"/>
          <p:cNvSpPr>
            <a:spLocks noChangeArrowheads="1"/>
          </p:cNvSpPr>
          <p:nvPr/>
        </p:nvSpPr>
        <p:spPr bwMode="auto">
          <a:xfrm>
            <a:off x="1905000" y="838200"/>
            <a:ext cx="5257800" cy="990600"/>
          </a:xfrm>
          <a:prstGeom prst="rect">
            <a:avLst/>
          </a:prstGeom>
          <a:solidFill>
            <a:schemeClr val="bg1"/>
          </a:solidFill>
          <a:ln w="9525">
            <a:solidFill>
              <a:schemeClr val="tx1"/>
            </a:solidFill>
            <a:miter lim="800000"/>
            <a:headEnd/>
            <a:tailEnd/>
          </a:ln>
        </p:spPr>
        <p:txBody>
          <a:bodyPr wrap="none" anchor="ctr"/>
          <a:lstStyle/>
          <a:p>
            <a:endParaRPr lang="en-US" dirty="0"/>
          </a:p>
        </p:txBody>
      </p:sp>
      <p:sp>
        <p:nvSpPr>
          <p:cNvPr id="30731" name="Rectangle 11"/>
          <p:cNvSpPr>
            <a:spLocks noGrp="1" noChangeArrowheads="1"/>
          </p:cNvSpPr>
          <p:nvPr>
            <p:ph type="title"/>
          </p:nvPr>
        </p:nvSpPr>
        <p:spPr>
          <a:xfrm>
            <a:off x="457200" y="0"/>
            <a:ext cx="8229600" cy="868363"/>
          </a:xfrm>
        </p:spPr>
        <p:txBody>
          <a:bodyPr/>
          <a:lstStyle/>
          <a:p>
            <a:pPr eaLnBrk="1" hangingPunct="1"/>
            <a:r>
              <a:rPr lang="en-US" dirty="0">
                <a:latin typeface="Times New Roman" charset="0"/>
              </a:rPr>
              <a:t>Faith Based Training</a:t>
            </a:r>
          </a:p>
        </p:txBody>
      </p:sp>
      <p:sp>
        <p:nvSpPr>
          <p:cNvPr id="30732" name="Text Box 12"/>
          <p:cNvSpPr txBox="1">
            <a:spLocks noChangeArrowheads="1"/>
          </p:cNvSpPr>
          <p:nvPr/>
        </p:nvSpPr>
        <p:spPr bwMode="auto">
          <a:xfrm>
            <a:off x="1828800" y="838200"/>
            <a:ext cx="5334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charset="0"/>
                <a:ea typeface="ＭＳ Ｐゴシック" charset="0"/>
                <a:cs typeface="ＭＳ Ｐゴシック" charset="0"/>
              </a:defRPr>
            </a:lvl1pPr>
            <a:lvl2pPr marL="37931725" indent="-37474525"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algn="ctr" eaLnBrk="1" hangingPunct="1">
              <a:spcBef>
                <a:spcPct val="50000"/>
              </a:spcBef>
            </a:pPr>
            <a:r>
              <a:rPr lang="en-US" sz="2000" dirty="0">
                <a:latin typeface="Arial" charset="0"/>
              </a:rPr>
              <a:t>Purpose</a:t>
            </a:r>
            <a:r>
              <a:rPr lang="en-US" sz="2000" b="0" dirty="0">
                <a:latin typeface="Arial" charset="0"/>
              </a:rPr>
              <a:t>: </a:t>
            </a:r>
            <a:r>
              <a:rPr lang="en-US" sz="1800" b="0" dirty="0">
                <a:latin typeface="Arial" charset="0"/>
              </a:rPr>
              <a:t> Assist clergy and lay leaders in their efforts to understand, support and minister to combat veterans and their families</a:t>
            </a:r>
            <a:endParaRPr lang="en-US" sz="2000" b="0" dirty="0">
              <a:latin typeface="Arial" charset="0"/>
            </a:endParaRPr>
          </a:p>
        </p:txBody>
      </p:sp>
      <p:sp>
        <p:nvSpPr>
          <p:cNvPr id="30733" name="Rectangle 13"/>
          <p:cNvSpPr>
            <a:spLocks noChangeArrowheads="1"/>
          </p:cNvSpPr>
          <p:nvPr/>
        </p:nvSpPr>
        <p:spPr bwMode="auto">
          <a:xfrm>
            <a:off x="1676400" y="2209800"/>
            <a:ext cx="5562600" cy="381000"/>
          </a:xfrm>
          <a:prstGeom prst="rect">
            <a:avLst/>
          </a:prstGeom>
          <a:solidFill>
            <a:schemeClr val="accent1"/>
          </a:solidFill>
          <a:ln w="9525">
            <a:solidFill>
              <a:schemeClr val="tx1"/>
            </a:solidFill>
            <a:miter lim="800000"/>
            <a:headEnd/>
            <a:tailEnd/>
          </a:ln>
        </p:spPr>
        <p:txBody>
          <a:bodyPr wrap="none" anchor="ctr"/>
          <a:lstStyle/>
          <a:p>
            <a:endParaRPr lang="en-US" dirty="0"/>
          </a:p>
        </p:txBody>
      </p:sp>
      <p:sp>
        <p:nvSpPr>
          <p:cNvPr id="30734" name="Text Box 14"/>
          <p:cNvSpPr txBox="1">
            <a:spLocks noChangeArrowheads="1"/>
          </p:cNvSpPr>
          <p:nvPr/>
        </p:nvSpPr>
        <p:spPr bwMode="auto">
          <a:xfrm>
            <a:off x="1676400" y="2209800"/>
            <a:ext cx="5562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charset="0"/>
                <a:ea typeface="ＭＳ Ｐゴシック" charset="0"/>
                <a:cs typeface="ＭＳ Ｐゴシック" charset="0"/>
              </a:defRPr>
            </a:lvl1pPr>
            <a:lvl2pPr marL="37931725" indent="-37474525"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algn="ctr" eaLnBrk="1" hangingPunct="1">
              <a:spcBef>
                <a:spcPct val="50000"/>
              </a:spcBef>
            </a:pPr>
            <a:r>
              <a:rPr lang="en-US" sz="1600" dirty="0"/>
              <a:t>Continuous Faith Based Reintegration Training</a:t>
            </a:r>
          </a:p>
        </p:txBody>
      </p:sp>
      <p:sp>
        <p:nvSpPr>
          <p:cNvPr id="30735" name="Rectangle 15"/>
          <p:cNvSpPr>
            <a:spLocks noChangeArrowheads="1"/>
          </p:cNvSpPr>
          <p:nvPr/>
        </p:nvSpPr>
        <p:spPr bwMode="auto">
          <a:xfrm>
            <a:off x="3505200" y="3048000"/>
            <a:ext cx="3003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0"/>
              </a:spcBef>
            </a:pPr>
            <a:r>
              <a:rPr lang="en-US" sz="1800" b="0" dirty="0">
                <a:latin typeface="Arial" charset="0"/>
              </a:rPr>
              <a:t>Challenges of Reintegration</a:t>
            </a:r>
          </a:p>
        </p:txBody>
      </p:sp>
      <p:sp>
        <p:nvSpPr>
          <p:cNvPr id="30736" name="Text Box 16"/>
          <p:cNvSpPr txBox="1">
            <a:spLocks noChangeArrowheads="1"/>
          </p:cNvSpPr>
          <p:nvPr/>
        </p:nvSpPr>
        <p:spPr bwMode="auto">
          <a:xfrm>
            <a:off x="3505200" y="3581400"/>
            <a:ext cx="342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charset="0"/>
                <a:ea typeface="ＭＳ Ｐゴシック" charset="0"/>
                <a:cs typeface="ＭＳ Ｐゴシック" charset="0"/>
              </a:defRPr>
            </a:lvl1pPr>
            <a:lvl2pPr marL="37931725" indent="-37474525"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eaLnBrk="1" hangingPunct="1">
              <a:spcBef>
                <a:spcPct val="50000"/>
              </a:spcBef>
            </a:pPr>
            <a:r>
              <a:rPr lang="en-US" sz="1800" b="0" dirty="0">
                <a:latin typeface="Arial" charset="0"/>
              </a:rPr>
              <a:t>Reintegration Experience</a:t>
            </a:r>
          </a:p>
        </p:txBody>
      </p:sp>
      <p:sp>
        <p:nvSpPr>
          <p:cNvPr id="30737" name="Text Box 17"/>
          <p:cNvSpPr txBox="1">
            <a:spLocks noChangeArrowheads="1"/>
          </p:cNvSpPr>
          <p:nvPr/>
        </p:nvSpPr>
        <p:spPr bwMode="auto">
          <a:xfrm>
            <a:off x="1295400" y="3276600"/>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charset="0"/>
                <a:ea typeface="ＭＳ Ｐゴシック" charset="0"/>
                <a:cs typeface="ＭＳ Ｐゴシック" charset="0"/>
              </a:defRPr>
            </a:lvl1pPr>
            <a:lvl2pPr marL="37931725" indent="-37474525"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eaLnBrk="1" hangingPunct="1">
              <a:spcBef>
                <a:spcPct val="50000"/>
              </a:spcBef>
            </a:pPr>
            <a:r>
              <a:rPr lang="en-US" sz="1800" dirty="0">
                <a:solidFill>
                  <a:srgbClr val="0000FF"/>
                </a:solidFill>
                <a:latin typeface="Arial" charset="0"/>
              </a:rPr>
              <a:t>Briefings</a:t>
            </a:r>
          </a:p>
        </p:txBody>
      </p:sp>
      <p:sp>
        <p:nvSpPr>
          <p:cNvPr id="30738" name="Rectangle 18"/>
          <p:cNvSpPr>
            <a:spLocks noChangeArrowheads="1"/>
          </p:cNvSpPr>
          <p:nvPr/>
        </p:nvSpPr>
        <p:spPr bwMode="auto">
          <a:xfrm>
            <a:off x="3505200" y="3581400"/>
            <a:ext cx="3124200" cy="381000"/>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30739" name="Rectangle 19"/>
          <p:cNvSpPr>
            <a:spLocks noChangeArrowheads="1"/>
          </p:cNvSpPr>
          <p:nvPr/>
        </p:nvSpPr>
        <p:spPr bwMode="auto">
          <a:xfrm>
            <a:off x="3505200" y="3048000"/>
            <a:ext cx="3124200" cy="381000"/>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30740" name="Line 20"/>
          <p:cNvSpPr>
            <a:spLocks noChangeShapeType="1"/>
          </p:cNvSpPr>
          <p:nvPr/>
        </p:nvSpPr>
        <p:spPr bwMode="auto">
          <a:xfrm flipV="1">
            <a:off x="2514600" y="3200400"/>
            <a:ext cx="9906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30741" name="Line 21"/>
          <p:cNvSpPr>
            <a:spLocks noChangeShapeType="1"/>
          </p:cNvSpPr>
          <p:nvPr/>
        </p:nvSpPr>
        <p:spPr bwMode="auto">
          <a:xfrm>
            <a:off x="2514600" y="3581400"/>
            <a:ext cx="9906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30742" name="Text Box 22"/>
          <p:cNvSpPr txBox="1">
            <a:spLocks noChangeArrowheads="1"/>
          </p:cNvSpPr>
          <p:nvPr/>
        </p:nvSpPr>
        <p:spPr bwMode="auto">
          <a:xfrm>
            <a:off x="6019800" y="4267200"/>
            <a:ext cx="220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charset="0"/>
                <a:ea typeface="ＭＳ Ｐゴシック" charset="0"/>
                <a:cs typeface="ＭＳ Ｐゴシック" charset="0"/>
              </a:defRPr>
            </a:lvl1pPr>
            <a:lvl2pPr marL="37931725" indent="-37474525"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eaLnBrk="1" hangingPunct="1">
              <a:spcBef>
                <a:spcPct val="50000"/>
              </a:spcBef>
            </a:pPr>
            <a:r>
              <a:rPr lang="en-US" sz="2000" b="0" dirty="0"/>
              <a:t>Targeted Audience</a:t>
            </a:r>
          </a:p>
        </p:txBody>
      </p:sp>
      <p:sp>
        <p:nvSpPr>
          <p:cNvPr id="30743" name="Text Box 23"/>
          <p:cNvSpPr txBox="1">
            <a:spLocks noChangeArrowheads="1"/>
          </p:cNvSpPr>
          <p:nvPr/>
        </p:nvSpPr>
        <p:spPr bwMode="auto">
          <a:xfrm>
            <a:off x="4800600" y="4876800"/>
            <a:ext cx="3581400" cy="1428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charset="0"/>
                <a:ea typeface="ＭＳ Ｐゴシック" charset="0"/>
                <a:cs typeface="ＭＳ Ｐゴシック" charset="0"/>
              </a:defRPr>
            </a:lvl1pPr>
            <a:lvl2pPr marL="37931725" indent="-37474525"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eaLnBrk="1" hangingPunct="1">
              <a:lnSpc>
                <a:spcPct val="55000"/>
              </a:lnSpc>
              <a:spcBef>
                <a:spcPct val="50000"/>
              </a:spcBef>
            </a:pPr>
            <a:r>
              <a:rPr lang="en-US" sz="1800" b="0" dirty="0">
                <a:solidFill>
                  <a:schemeClr val="bg1"/>
                </a:solidFill>
                <a:latin typeface="Microsoft Sans Serif" charset="0"/>
              </a:rPr>
              <a:t>-</a:t>
            </a:r>
            <a:r>
              <a:rPr lang="en-US" sz="1800" dirty="0">
                <a:solidFill>
                  <a:srgbClr val="000000"/>
                </a:solidFill>
                <a:latin typeface="Microsoft Sans Serif" charset="0"/>
              </a:rPr>
              <a:t>Clergy</a:t>
            </a:r>
          </a:p>
          <a:p>
            <a:pPr eaLnBrk="1" hangingPunct="1">
              <a:lnSpc>
                <a:spcPct val="55000"/>
              </a:lnSpc>
              <a:spcBef>
                <a:spcPct val="50000"/>
              </a:spcBef>
            </a:pPr>
            <a:r>
              <a:rPr lang="en-US" sz="1800" dirty="0">
                <a:solidFill>
                  <a:srgbClr val="000000"/>
                </a:solidFill>
                <a:latin typeface="Microsoft Sans Serif" charset="0"/>
              </a:rPr>
              <a:t>-Youth Workers</a:t>
            </a:r>
          </a:p>
          <a:p>
            <a:pPr eaLnBrk="1" hangingPunct="1">
              <a:lnSpc>
                <a:spcPct val="55000"/>
              </a:lnSpc>
              <a:spcBef>
                <a:spcPct val="50000"/>
              </a:spcBef>
            </a:pPr>
            <a:r>
              <a:rPr lang="en-US" sz="1800" dirty="0">
                <a:solidFill>
                  <a:srgbClr val="000000"/>
                </a:solidFill>
                <a:latin typeface="Microsoft Sans Serif" charset="0"/>
              </a:rPr>
              <a:t>-Parish Nurses</a:t>
            </a:r>
          </a:p>
          <a:p>
            <a:pPr eaLnBrk="1" hangingPunct="1">
              <a:lnSpc>
                <a:spcPct val="55000"/>
              </a:lnSpc>
              <a:spcBef>
                <a:spcPct val="50000"/>
              </a:spcBef>
            </a:pPr>
            <a:r>
              <a:rPr lang="en-US" sz="1800" dirty="0">
                <a:solidFill>
                  <a:srgbClr val="000000"/>
                </a:solidFill>
                <a:latin typeface="Microsoft Sans Serif" charset="0"/>
              </a:rPr>
              <a:t>-Para-Church Organizations</a:t>
            </a:r>
          </a:p>
          <a:p>
            <a:pPr eaLnBrk="1" hangingPunct="1">
              <a:lnSpc>
                <a:spcPct val="55000"/>
              </a:lnSpc>
              <a:spcBef>
                <a:spcPct val="50000"/>
              </a:spcBef>
            </a:pPr>
            <a:r>
              <a:rPr lang="en-US" sz="1800" dirty="0">
                <a:solidFill>
                  <a:srgbClr val="000000"/>
                </a:solidFill>
                <a:latin typeface="Microsoft Sans Serif" charset="0"/>
              </a:rPr>
              <a:t>-Faith-Based Organizations/staff</a:t>
            </a:r>
          </a:p>
        </p:txBody>
      </p:sp>
      <p:sp>
        <p:nvSpPr>
          <p:cNvPr id="30744" name="Text Box 24"/>
          <p:cNvSpPr txBox="1">
            <a:spLocks noChangeArrowheads="1"/>
          </p:cNvSpPr>
          <p:nvPr/>
        </p:nvSpPr>
        <p:spPr bwMode="auto">
          <a:xfrm>
            <a:off x="685800" y="4800600"/>
            <a:ext cx="2895600" cy="97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charset="0"/>
                <a:ea typeface="ＭＳ Ｐゴシック" charset="0"/>
                <a:cs typeface="ＭＳ Ｐゴシック" charset="0"/>
              </a:defRPr>
            </a:lvl1pPr>
            <a:lvl2pPr marL="37931725" indent="-37474525"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eaLnBrk="1" hangingPunct="1">
              <a:spcBef>
                <a:spcPct val="50000"/>
              </a:spcBef>
            </a:pPr>
            <a:r>
              <a:rPr lang="en-US" sz="1800" dirty="0">
                <a:solidFill>
                  <a:srgbClr val="000000"/>
                </a:solidFill>
                <a:latin typeface="Microsoft Sans Serif" charset="0"/>
              </a:rPr>
              <a:t>-Chaplain</a:t>
            </a:r>
          </a:p>
          <a:p>
            <a:pPr eaLnBrk="1" hangingPunct="1">
              <a:lnSpc>
                <a:spcPct val="55000"/>
              </a:lnSpc>
              <a:spcBef>
                <a:spcPct val="50000"/>
              </a:spcBef>
            </a:pPr>
            <a:r>
              <a:rPr lang="en-US" sz="1800" dirty="0">
                <a:solidFill>
                  <a:srgbClr val="000000"/>
                </a:solidFill>
                <a:latin typeface="Microsoft Sans Serif" charset="0"/>
              </a:rPr>
              <a:t>-VA Vets Center</a:t>
            </a:r>
          </a:p>
          <a:p>
            <a:pPr eaLnBrk="1" hangingPunct="1">
              <a:lnSpc>
                <a:spcPct val="55000"/>
              </a:lnSpc>
              <a:spcBef>
                <a:spcPct val="50000"/>
              </a:spcBef>
            </a:pPr>
            <a:r>
              <a:rPr lang="en-US" sz="1800" dirty="0">
                <a:solidFill>
                  <a:srgbClr val="000000"/>
                </a:solidFill>
                <a:latin typeface="Microsoft Sans Serif" charset="0"/>
              </a:rPr>
              <a:t>-Combat Veteran</a:t>
            </a:r>
          </a:p>
        </p:txBody>
      </p:sp>
      <p:sp>
        <p:nvSpPr>
          <p:cNvPr id="30745" name="Text Box 25"/>
          <p:cNvSpPr txBox="1">
            <a:spLocks noChangeArrowheads="1"/>
          </p:cNvSpPr>
          <p:nvPr/>
        </p:nvSpPr>
        <p:spPr bwMode="auto">
          <a:xfrm>
            <a:off x="1600200" y="4267200"/>
            <a:ext cx="198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charset="0"/>
                <a:ea typeface="ＭＳ Ｐゴシック" charset="0"/>
                <a:cs typeface="ＭＳ Ｐゴシック" charset="0"/>
              </a:defRPr>
            </a:lvl1pPr>
            <a:lvl2pPr marL="37931725" indent="-37474525"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eaLnBrk="1" hangingPunct="1">
              <a:spcBef>
                <a:spcPct val="50000"/>
              </a:spcBef>
            </a:pPr>
            <a:r>
              <a:rPr lang="en-US" sz="2000" b="0" dirty="0"/>
              <a:t>Service Providers</a:t>
            </a:r>
          </a:p>
        </p:txBody>
      </p:sp>
    </p:spTree>
    <p:extLst>
      <p:ext uri="{BB962C8B-B14F-4D97-AF65-F5344CB8AC3E}">
        <p14:creationId xmlns:p14="http://schemas.microsoft.com/office/powerpoint/2010/main" val="21888934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p:cNvSpPr>
            <a:spLocks noChangeArrowheads="1"/>
          </p:cNvSpPr>
          <p:nvPr/>
        </p:nvSpPr>
        <p:spPr bwMode="auto">
          <a:xfrm rot="5272734" flipV="1">
            <a:off x="1276351" y="4357687"/>
            <a:ext cx="381000" cy="498475"/>
          </a:xfrm>
          <a:custGeom>
            <a:avLst/>
            <a:gdLst>
              <a:gd name="T0" fmla="*/ 224984 w 21600"/>
              <a:gd name="T1" fmla="*/ 0 h 21600"/>
              <a:gd name="T2" fmla="*/ 224984 w 21600"/>
              <a:gd name="T3" fmla="*/ 280577 h 21600"/>
              <a:gd name="T4" fmla="*/ 17657 w 21600"/>
              <a:gd name="T5" fmla="*/ 498475 h 21600"/>
              <a:gd name="T6" fmla="*/ 381000 w 21600"/>
              <a:gd name="T7" fmla="*/ 140288 h 21600"/>
              <a:gd name="T8" fmla="*/ 3 60000 65536"/>
              <a:gd name="T9" fmla="*/ 1 60000 65536"/>
              <a:gd name="T10" fmla="*/ 1 60000 65536"/>
              <a:gd name="T11" fmla="*/ 0 60000 65536"/>
              <a:gd name="T12" fmla="*/ 12427 w 21600"/>
              <a:gd name="T13" fmla="*/ 5100 h 21600"/>
              <a:gd name="T14" fmla="*/ 20176 w 21600"/>
              <a:gd name="T15" fmla="*/ 7058 h 21600"/>
            </a:gdLst>
            <a:ahLst/>
            <a:cxnLst>
              <a:cxn ang="T8">
                <a:pos x="T0" y="T1"/>
              </a:cxn>
              <a:cxn ang="T9">
                <a:pos x="T2" y="T3"/>
              </a:cxn>
              <a:cxn ang="T10">
                <a:pos x="T4" y="T5"/>
              </a:cxn>
              <a:cxn ang="T11">
                <a:pos x="T6" y="T7"/>
              </a:cxn>
            </a:cxnLst>
            <a:rect l="T12" t="T13" r="T14" b="T15"/>
            <a:pathLst>
              <a:path w="21600" h="21600">
                <a:moveTo>
                  <a:pt x="21600" y="6079"/>
                </a:moveTo>
                <a:lnTo>
                  <a:pt x="12755" y="0"/>
                </a:lnTo>
                <a:lnTo>
                  <a:pt x="12755" y="5100"/>
                </a:lnTo>
                <a:lnTo>
                  <a:pt x="12427" y="5100"/>
                </a:lnTo>
                <a:cubicBezTo>
                  <a:pt x="5564" y="5100"/>
                  <a:pt x="0" y="8260"/>
                  <a:pt x="0" y="12158"/>
                </a:cubicBezTo>
                <a:lnTo>
                  <a:pt x="0" y="21600"/>
                </a:lnTo>
                <a:lnTo>
                  <a:pt x="2001" y="21600"/>
                </a:lnTo>
                <a:lnTo>
                  <a:pt x="2001" y="12158"/>
                </a:lnTo>
                <a:cubicBezTo>
                  <a:pt x="2001" y="9341"/>
                  <a:pt x="6669" y="7058"/>
                  <a:pt x="12427" y="7058"/>
                </a:cubicBezTo>
                <a:lnTo>
                  <a:pt x="12755" y="7058"/>
                </a:lnTo>
                <a:lnTo>
                  <a:pt x="12755" y="12158"/>
                </a:lnTo>
                <a:close/>
              </a:path>
            </a:pathLst>
          </a:custGeom>
          <a:solidFill>
            <a:srgbClr val="EB1D22"/>
          </a:solidFill>
          <a:ln w="9525">
            <a:solidFill>
              <a:schemeClr val="tx1"/>
            </a:solidFill>
            <a:miter lim="800000"/>
            <a:headEnd/>
            <a:tailEnd/>
          </a:ln>
        </p:spPr>
        <p:txBody>
          <a:bodyPr wrap="none" anchor="ctr"/>
          <a:lstStyle/>
          <a:p>
            <a:endParaRPr lang="en-US" dirty="0"/>
          </a:p>
        </p:txBody>
      </p:sp>
      <p:sp>
        <p:nvSpPr>
          <p:cNvPr id="31747" name="AutoShape 3"/>
          <p:cNvSpPr>
            <a:spLocks noChangeArrowheads="1"/>
          </p:cNvSpPr>
          <p:nvPr/>
        </p:nvSpPr>
        <p:spPr bwMode="auto">
          <a:xfrm rot="5272734" flipV="1">
            <a:off x="5696744" y="4358482"/>
            <a:ext cx="381000" cy="500062"/>
          </a:xfrm>
          <a:custGeom>
            <a:avLst/>
            <a:gdLst>
              <a:gd name="T0" fmla="*/ 224984 w 21600"/>
              <a:gd name="T1" fmla="*/ 0 h 21600"/>
              <a:gd name="T2" fmla="*/ 224984 w 21600"/>
              <a:gd name="T3" fmla="*/ 281470 h 21600"/>
              <a:gd name="T4" fmla="*/ 17657 w 21600"/>
              <a:gd name="T5" fmla="*/ 500062 h 21600"/>
              <a:gd name="T6" fmla="*/ 381000 w 21600"/>
              <a:gd name="T7" fmla="*/ 140735 h 21600"/>
              <a:gd name="T8" fmla="*/ 3 60000 65536"/>
              <a:gd name="T9" fmla="*/ 1 60000 65536"/>
              <a:gd name="T10" fmla="*/ 1 60000 65536"/>
              <a:gd name="T11" fmla="*/ 0 60000 65536"/>
              <a:gd name="T12" fmla="*/ 12427 w 21600"/>
              <a:gd name="T13" fmla="*/ 5100 h 21600"/>
              <a:gd name="T14" fmla="*/ 20176 w 21600"/>
              <a:gd name="T15" fmla="*/ 7058 h 21600"/>
            </a:gdLst>
            <a:ahLst/>
            <a:cxnLst>
              <a:cxn ang="T8">
                <a:pos x="T0" y="T1"/>
              </a:cxn>
              <a:cxn ang="T9">
                <a:pos x="T2" y="T3"/>
              </a:cxn>
              <a:cxn ang="T10">
                <a:pos x="T4" y="T5"/>
              </a:cxn>
              <a:cxn ang="T11">
                <a:pos x="T6" y="T7"/>
              </a:cxn>
            </a:cxnLst>
            <a:rect l="T12" t="T13" r="T14" b="T15"/>
            <a:pathLst>
              <a:path w="21600" h="21600">
                <a:moveTo>
                  <a:pt x="21600" y="6079"/>
                </a:moveTo>
                <a:lnTo>
                  <a:pt x="12755" y="0"/>
                </a:lnTo>
                <a:lnTo>
                  <a:pt x="12755" y="5100"/>
                </a:lnTo>
                <a:lnTo>
                  <a:pt x="12427" y="5100"/>
                </a:lnTo>
                <a:cubicBezTo>
                  <a:pt x="5564" y="5100"/>
                  <a:pt x="0" y="8260"/>
                  <a:pt x="0" y="12158"/>
                </a:cubicBezTo>
                <a:lnTo>
                  <a:pt x="0" y="21600"/>
                </a:lnTo>
                <a:lnTo>
                  <a:pt x="2001" y="21600"/>
                </a:lnTo>
                <a:lnTo>
                  <a:pt x="2001" y="12158"/>
                </a:lnTo>
                <a:cubicBezTo>
                  <a:pt x="2001" y="9341"/>
                  <a:pt x="6669" y="7058"/>
                  <a:pt x="12427" y="7058"/>
                </a:cubicBezTo>
                <a:lnTo>
                  <a:pt x="12755" y="7058"/>
                </a:lnTo>
                <a:lnTo>
                  <a:pt x="12755" y="12158"/>
                </a:lnTo>
                <a:close/>
              </a:path>
            </a:pathLst>
          </a:custGeom>
          <a:solidFill>
            <a:srgbClr val="EB1D22"/>
          </a:solidFill>
          <a:ln w="9525">
            <a:solidFill>
              <a:schemeClr val="tx1"/>
            </a:solidFill>
            <a:miter lim="800000"/>
            <a:headEnd/>
            <a:tailEnd/>
          </a:ln>
        </p:spPr>
        <p:txBody>
          <a:bodyPr wrap="none" anchor="ctr"/>
          <a:lstStyle/>
          <a:p>
            <a:endParaRPr lang="en-US" dirty="0"/>
          </a:p>
        </p:txBody>
      </p:sp>
      <p:sp>
        <p:nvSpPr>
          <p:cNvPr id="31748" name="Rectangle 4"/>
          <p:cNvSpPr>
            <a:spLocks noChangeArrowheads="1"/>
          </p:cNvSpPr>
          <p:nvPr/>
        </p:nvSpPr>
        <p:spPr bwMode="auto">
          <a:xfrm>
            <a:off x="685800" y="4800600"/>
            <a:ext cx="2895600" cy="990600"/>
          </a:xfrm>
          <a:prstGeom prst="rect">
            <a:avLst/>
          </a:prstGeom>
          <a:solidFill>
            <a:srgbClr val="009900"/>
          </a:solidFill>
          <a:ln w="9525">
            <a:solidFill>
              <a:schemeClr val="tx1"/>
            </a:solidFill>
            <a:miter lim="800000"/>
            <a:headEnd/>
            <a:tailEnd/>
          </a:ln>
        </p:spPr>
        <p:txBody>
          <a:bodyPr wrap="none" anchor="ctr"/>
          <a:lstStyle/>
          <a:p>
            <a:endParaRPr lang="en-US" dirty="0"/>
          </a:p>
        </p:txBody>
      </p:sp>
      <p:sp>
        <p:nvSpPr>
          <p:cNvPr id="31749" name="Rectangle 5"/>
          <p:cNvSpPr>
            <a:spLocks noChangeArrowheads="1"/>
          </p:cNvSpPr>
          <p:nvPr/>
        </p:nvSpPr>
        <p:spPr bwMode="auto">
          <a:xfrm>
            <a:off x="6019800" y="4267200"/>
            <a:ext cx="2286000" cy="381000"/>
          </a:xfrm>
          <a:prstGeom prst="rect">
            <a:avLst/>
          </a:prstGeom>
          <a:solidFill>
            <a:schemeClr val="folHlink"/>
          </a:solidFill>
          <a:ln w="9525">
            <a:solidFill>
              <a:schemeClr val="tx1"/>
            </a:solidFill>
            <a:miter lim="800000"/>
            <a:headEnd/>
            <a:tailEnd/>
          </a:ln>
        </p:spPr>
        <p:txBody>
          <a:bodyPr wrap="none" anchor="ctr"/>
          <a:lstStyle/>
          <a:p>
            <a:endParaRPr lang="en-US" dirty="0"/>
          </a:p>
        </p:txBody>
      </p:sp>
      <p:sp>
        <p:nvSpPr>
          <p:cNvPr id="31750" name="Rectangle 6"/>
          <p:cNvSpPr>
            <a:spLocks noChangeArrowheads="1"/>
          </p:cNvSpPr>
          <p:nvPr/>
        </p:nvSpPr>
        <p:spPr bwMode="auto">
          <a:xfrm>
            <a:off x="1600200" y="4267200"/>
            <a:ext cx="1981200" cy="381000"/>
          </a:xfrm>
          <a:prstGeom prst="rect">
            <a:avLst/>
          </a:prstGeom>
          <a:solidFill>
            <a:schemeClr val="folHlink"/>
          </a:solidFill>
          <a:ln w="9525">
            <a:solidFill>
              <a:schemeClr val="tx1"/>
            </a:solidFill>
            <a:miter lim="800000"/>
            <a:headEnd/>
            <a:tailEnd/>
          </a:ln>
        </p:spPr>
        <p:txBody>
          <a:bodyPr wrap="none" anchor="ctr"/>
          <a:lstStyle/>
          <a:p>
            <a:endParaRPr lang="en-US" dirty="0"/>
          </a:p>
        </p:txBody>
      </p:sp>
      <p:sp>
        <p:nvSpPr>
          <p:cNvPr id="31751" name="Rectangle 7"/>
          <p:cNvSpPr>
            <a:spLocks noChangeArrowheads="1"/>
          </p:cNvSpPr>
          <p:nvPr/>
        </p:nvSpPr>
        <p:spPr bwMode="auto">
          <a:xfrm>
            <a:off x="2438400" y="2209800"/>
            <a:ext cx="4267200" cy="381000"/>
          </a:xfrm>
          <a:prstGeom prst="rect">
            <a:avLst/>
          </a:prstGeom>
          <a:solidFill>
            <a:schemeClr val="accent1"/>
          </a:solidFill>
          <a:ln w="9525">
            <a:solidFill>
              <a:schemeClr val="tx1"/>
            </a:solidFill>
            <a:miter lim="800000"/>
            <a:headEnd/>
            <a:tailEnd/>
          </a:ln>
        </p:spPr>
        <p:txBody>
          <a:bodyPr wrap="none" anchor="ctr"/>
          <a:lstStyle/>
          <a:p>
            <a:endParaRPr lang="en-US" dirty="0"/>
          </a:p>
        </p:txBody>
      </p:sp>
      <p:sp>
        <p:nvSpPr>
          <p:cNvPr id="31752" name="Rectangle 8"/>
          <p:cNvSpPr>
            <a:spLocks noChangeArrowheads="1"/>
          </p:cNvSpPr>
          <p:nvPr/>
        </p:nvSpPr>
        <p:spPr bwMode="auto">
          <a:xfrm>
            <a:off x="1600200" y="0"/>
            <a:ext cx="5943600" cy="2133600"/>
          </a:xfrm>
          <a:prstGeom prst="rect">
            <a:avLst/>
          </a:prstGeom>
          <a:solidFill>
            <a:srgbClr val="FFFF66"/>
          </a:solidFill>
          <a:ln w="9525">
            <a:solidFill>
              <a:schemeClr val="tx1"/>
            </a:solidFill>
            <a:miter lim="800000"/>
            <a:headEnd/>
            <a:tailEnd/>
          </a:ln>
        </p:spPr>
        <p:txBody>
          <a:bodyPr wrap="none" anchor="ctr"/>
          <a:lstStyle/>
          <a:p>
            <a:endParaRPr lang="en-US" dirty="0"/>
          </a:p>
        </p:txBody>
      </p:sp>
      <p:sp>
        <p:nvSpPr>
          <p:cNvPr id="31753" name="Rectangle 9"/>
          <p:cNvSpPr>
            <a:spLocks noChangeArrowheads="1"/>
          </p:cNvSpPr>
          <p:nvPr/>
        </p:nvSpPr>
        <p:spPr bwMode="auto">
          <a:xfrm>
            <a:off x="1676400" y="838200"/>
            <a:ext cx="5791200" cy="1143000"/>
          </a:xfrm>
          <a:prstGeom prst="rect">
            <a:avLst/>
          </a:prstGeom>
          <a:solidFill>
            <a:schemeClr val="bg1"/>
          </a:solidFill>
          <a:ln w="9525">
            <a:solidFill>
              <a:schemeClr val="tx1"/>
            </a:solidFill>
            <a:miter lim="800000"/>
            <a:headEnd/>
            <a:tailEnd/>
          </a:ln>
        </p:spPr>
        <p:txBody>
          <a:bodyPr wrap="none" anchor="ctr"/>
          <a:lstStyle/>
          <a:p>
            <a:endParaRPr lang="en-US" dirty="0"/>
          </a:p>
        </p:txBody>
      </p:sp>
      <p:sp>
        <p:nvSpPr>
          <p:cNvPr id="31754" name="Rectangle 10"/>
          <p:cNvSpPr>
            <a:spLocks noGrp="1" noChangeArrowheads="1"/>
          </p:cNvSpPr>
          <p:nvPr>
            <p:ph type="title"/>
          </p:nvPr>
        </p:nvSpPr>
        <p:spPr>
          <a:xfrm>
            <a:off x="457200" y="0"/>
            <a:ext cx="8229600" cy="944563"/>
          </a:xfrm>
        </p:spPr>
        <p:txBody>
          <a:bodyPr/>
          <a:lstStyle/>
          <a:p>
            <a:pPr eaLnBrk="1" hangingPunct="1"/>
            <a:r>
              <a:rPr lang="en-US" dirty="0">
                <a:solidFill>
                  <a:schemeClr val="tx1"/>
                </a:solidFill>
                <a:latin typeface="Times New Roman" charset="0"/>
              </a:rPr>
              <a:t>Education Training</a:t>
            </a:r>
          </a:p>
        </p:txBody>
      </p:sp>
      <p:sp>
        <p:nvSpPr>
          <p:cNvPr id="31755" name="Text Box 11"/>
          <p:cNvSpPr txBox="1">
            <a:spLocks noChangeArrowheads="1"/>
          </p:cNvSpPr>
          <p:nvPr/>
        </p:nvSpPr>
        <p:spPr bwMode="auto">
          <a:xfrm>
            <a:off x="1676400" y="762000"/>
            <a:ext cx="5867400"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2627313" algn="l"/>
              </a:tabLst>
              <a:defRPr sz="3600" b="1">
                <a:solidFill>
                  <a:schemeClr val="tx1"/>
                </a:solidFill>
                <a:latin typeface="Times New Roman" charset="0"/>
                <a:ea typeface="ＭＳ Ｐゴシック" charset="0"/>
                <a:cs typeface="ＭＳ Ｐゴシック" charset="0"/>
              </a:defRPr>
            </a:lvl1pPr>
            <a:lvl2pPr marL="37931725" indent="-37474525" eaLnBrk="0" hangingPunct="0">
              <a:tabLst>
                <a:tab pos="2627313" algn="l"/>
              </a:tabLst>
              <a:defRPr sz="3600" b="1">
                <a:solidFill>
                  <a:schemeClr val="tx1"/>
                </a:solidFill>
                <a:latin typeface="Times New Roman" charset="0"/>
                <a:ea typeface="ＭＳ Ｐゴシック" charset="0"/>
              </a:defRPr>
            </a:lvl2pPr>
            <a:lvl3pPr eaLnBrk="0" hangingPunct="0">
              <a:tabLst>
                <a:tab pos="2627313" algn="l"/>
              </a:tabLst>
              <a:defRPr sz="3600" b="1">
                <a:solidFill>
                  <a:schemeClr val="tx1"/>
                </a:solidFill>
                <a:latin typeface="Times New Roman" charset="0"/>
                <a:ea typeface="ＭＳ Ｐゴシック" charset="0"/>
              </a:defRPr>
            </a:lvl3pPr>
            <a:lvl4pPr eaLnBrk="0" hangingPunct="0">
              <a:tabLst>
                <a:tab pos="2627313" algn="l"/>
              </a:tabLst>
              <a:defRPr sz="3600" b="1">
                <a:solidFill>
                  <a:schemeClr val="tx1"/>
                </a:solidFill>
                <a:latin typeface="Times New Roman" charset="0"/>
                <a:ea typeface="ＭＳ Ｐゴシック" charset="0"/>
              </a:defRPr>
            </a:lvl4pPr>
            <a:lvl5pPr eaLnBrk="0" hangingPunct="0">
              <a:tabLst>
                <a:tab pos="2627313" algn="l"/>
              </a:tabLst>
              <a:defRPr sz="3600" b="1">
                <a:solidFill>
                  <a:schemeClr val="tx1"/>
                </a:solidFill>
                <a:latin typeface="Times New Roman" charset="0"/>
                <a:ea typeface="ＭＳ Ｐゴシック" charset="0"/>
              </a:defRPr>
            </a:lvl5pPr>
            <a:lvl6pPr marL="457200" eaLnBrk="0" fontAlgn="base" hangingPunct="0">
              <a:spcBef>
                <a:spcPct val="20000"/>
              </a:spcBef>
              <a:spcAft>
                <a:spcPct val="0"/>
              </a:spcAft>
              <a:tabLst>
                <a:tab pos="2627313" algn="l"/>
              </a:tabLs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tabLst>
                <a:tab pos="2627313" algn="l"/>
              </a:tabLs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tabLst>
                <a:tab pos="2627313" algn="l"/>
              </a:tabLs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tabLst>
                <a:tab pos="2627313" algn="l"/>
              </a:tabLst>
              <a:defRPr sz="3600" b="1">
                <a:solidFill>
                  <a:schemeClr val="tx1"/>
                </a:solidFill>
                <a:latin typeface="Times New Roman" charset="0"/>
                <a:ea typeface="ＭＳ Ｐゴシック" charset="0"/>
              </a:defRPr>
            </a:lvl9pPr>
          </a:lstStyle>
          <a:p>
            <a:pPr eaLnBrk="1" hangingPunct="1">
              <a:spcBef>
                <a:spcPct val="50000"/>
              </a:spcBef>
            </a:pPr>
            <a:r>
              <a:rPr lang="en-US" sz="2000" dirty="0">
                <a:latin typeface="Arial" charset="0"/>
              </a:rPr>
              <a:t>Purpose</a:t>
            </a:r>
            <a:r>
              <a:rPr lang="en-US" sz="2000" b="0" dirty="0">
                <a:latin typeface="Arial" charset="0"/>
              </a:rPr>
              <a:t>:  </a:t>
            </a:r>
            <a:r>
              <a:rPr lang="en-US" sz="1800" b="0" dirty="0">
                <a:latin typeface="Arial" charset="0"/>
              </a:rPr>
              <a:t>Assist Primary, Secondary and Post-Secondary Education Faculty and Staff to recognize and assist combat soldiers and their families before, during and after deployment.</a:t>
            </a:r>
            <a:endParaRPr lang="en-US" sz="2000" b="0" dirty="0">
              <a:latin typeface="Arial" charset="0"/>
            </a:endParaRPr>
          </a:p>
        </p:txBody>
      </p:sp>
      <p:sp>
        <p:nvSpPr>
          <p:cNvPr id="31756" name="Text Box 12"/>
          <p:cNvSpPr txBox="1">
            <a:spLocks noChangeArrowheads="1"/>
          </p:cNvSpPr>
          <p:nvPr/>
        </p:nvSpPr>
        <p:spPr bwMode="auto">
          <a:xfrm>
            <a:off x="2362200" y="2209800"/>
            <a:ext cx="441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charset="0"/>
                <a:ea typeface="ＭＳ Ｐゴシック" charset="0"/>
                <a:cs typeface="ＭＳ Ｐゴシック" charset="0"/>
              </a:defRPr>
            </a:lvl1pPr>
            <a:lvl2pPr marL="37931725" indent="-37474525"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algn="ctr" eaLnBrk="1" hangingPunct="1">
              <a:spcBef>
                <a:spcPct val="50000"/>
              </a:spcBef>
            </a:pPr>
            <a:r>
              <a:rPr lang="en-US" sz="1600" dirty="0"/>
              <a:t>Continuous Educational Institution Training</a:t>
            </a:r>
          </a:p>
        </p:txBody>
      </p:sp>
      <p:sp>
        <p:nvSpPr>
          <p:cNvPr id="31757" name="Text Box 13"/>
          <p:cNvSpPr txBox="1">
            <a:spLocks noChangeArrowheads="1"/>
          </p:cNvSpPr>
          <p:nvPr/>
        </p:nvSpPr>
        <p:spPr bwMode="auto">
          <a:xfrm>
            <a:off x="762000" y="3810000"/>
            <a:ext cx="220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charset="0"/>
                <a:ea typeface="ＭＳ Ｐゴシック" charset="0"/>
                <a:cs typeface="ＭＳ Ｐゴシック" charset="0"/>
              </a:defRPr>
            </a:lvl1pPr>
            <a:lvl2pPr marL="37931725" indent="-37474525"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eaLnBrk="1" hangingPunct="1">
              <a:spcBef>
                <a:spcPct val="50000"/>
              </a:spcBef>
            </a:pPr>
            <a:endParaRPr lang="en-US" sz="2000" b="0" dirty="0">
              <a:latin typeface="Arial" charset="0"/>
            </a:endParaRPr>
          </a:p>
        </p:txBody>
      </p:sp>
      <p:sp>
        <p:nvSpPr>
          <p:cNvPr id="31758" name="Text Box 14"/>
          <p:cNvSpPr txBox="1">
            <a:spLocks noChangeArrowheads="1"/>
          </p:cNvSpPr>
          <p:nvPr/>
        </p:nvSpPr>
        <p:spPr bwMode="auto">
          <a:xfrm>
            <a:off x="1600200" y="4267200"/>
            <a:ext cx="198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charset="0"/>
                <a:ea typeface="ＭＳ Ｐゴシック" charset="0"/>
                <a:cs typeface="ＭＳ Ｐゴシック" charset="0"/>
              </a:defRPr>
            </a:lvl1pPr>
            <a:lvl2pPr marL="37931725" indent="-37474525"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algn="ctr" eaLnBrk="1" hangingPunct="1">
              <a:spcBef>
                <a:spcPct val="50000"/>
              </a:spcBef>
            </a:pPr>
            <a:r>
              <a:rPr lang="en-US" sz="2000" b="0" dirty="0"/>
              <a:t>Service Providers</a:t>
            </a:r>
          </a:p>
        </p:txBody>
      </p:sp>
      <p:sp>
        <p:nvSpPr>
          <p:cNvPr id="31759" name="Text Box 15"/>
          <p:cNvSpPr txBox="1">
            <a:spLocks noChangeArrowheads="1"/>
          </p:cNvSpPr>
          <p:nvPr/>
        </p:nvSpPr>
        <p:spPr bwMode="auto">
          <a:xfrm>
            <a:off x="5943600" y="4267200"/>
            <a:ext cx="220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charset="0"/>
                <a:ea typeface="ＭＳ Ｐゴシック" charset="0"/>
                <a:cs typeface="ＭＳ Ｐゴシック" charset="0"/>
              </a:defRPr>
            </a:lvl1pPr>
            <a:lvl2pPr marL="37931725" indent="-37474525"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algn="ctr" eaLnBrk="1" hangingPunct="1">
              <a:spcBef>
                <a:spcPct val="50000"/>
              </a:spcBef>
            </a:pPr>
            <a:r>
              <a:rPr lang="en-US" sz="2000" b="0" dirty="0"/>
              <a:t>Targeted Audience</a:t>
            </a:r>
          </a:p>
        </p:txBody>
      </p:sp>
      <p:sp>
        <p:nvSpPr>
          <p:cNvPr id="31760" name="Text Box 16"/>
          <p:cNvSpPr txBox="1">
            <a:spLocks noChangeArrowheads="1"/>
          </p:cNvSpPr>
          <p:nvPr/>
        </p:nvSpPr>
        <p:spPr bwMode="auto">
          <a:xfrm>
            <a:off x="609600" y="4800600"/>
            <a:ext cx="2895600" cy="97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charset="0"/>
                <a:ea typeface="ＭＳ Ｐゴシック" charset="0"/>
                <a:cs typeface="ＭＳ Ｐゴシック" charset="0"/>
              </a:defRPr>
            </a:lvl1pPr>
            <a:lvl2pPr marL="37931725" indent="-37474525"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eaLnBrk="1" hangingPunct="1">
              <a:spcBef>
                <a:spcPct val="50000"/>
              </a:spcBef>
            </a:pPr>
            <a:r>
              <a:rPr lang="en-US" sz="1800" b="0" dirty="0">
                <a:solidFill>
                  <a:schemeClr val="bg1"/>
                </a:solidFill>
                <a:latin typeface="Microsoft Sans Serif" charset="0"/>
              </a:rPr>
              <a:t>-</a:t>
            </a:r>
            <a:r>
              <a:rPr lang="en-US" sz="1800" dirty="0">
                <a:solidFill>
                  <a:srgbClr val="000000"/>
                </a:solidFill>
                <a:latin typeface="Microsoft Sans Serif" charset="0"/>
              </a:rPr>
              <a:t>Chaplain</a:t>
            </a:r>
          </a:p>
          <a:p>
            <a:pPr eaLnBrk="1" hangingPunct="1">
              <a:lnSpc>
                <a:spcPct val="55000"/>
              </a:lnSpc>
              <a:spcBef>
                <a:spcPct val="50000"/>
              </a:spcBef>
            </a:pPr>
            <a:r>
              <a:rPr lang="en-US" sz="1800" dirty="0">
                <a:solidFill>
                  <a:srgbClr val="000000"/>
                </a:solidFill>
                <a:latin typeface="Microsoft Sans Serif" charset="0"/>
              </a:rPr>
              <a:t>-VA Vets Center</a:t>
            </a:r>
          </a:p>
          <a:p>
            <a:pPr eaLnBrk="1" hangingPunct="1">
              <a:lnSpc>
                <a:spcPct val="55000"/>
              </a:lnSpc>
              <a:spcBef>
                <a:spcPct val="50000"/>
              </a:spcBef>
            </a:pPr>
            <a:r>
              <a:rPr lang="en-US" sz="1800" dirty="0">
                <a:solidFill>
                  <a:srgbClr val="000000"/>
                </a:solidFill>
                <a:latin typeface="Microsoft Sans Serif" charset="0"/>
              </a:rPr>
              <a:t>-Combat Veteran</a:t>
            </a:r>
          </a:p>
        </p:txBody>
      </p:sp>
      <p:sp>
        <p:nvSpPr>
          <p:cNvPr id="31761" name="Rectangle 17"/>
          <p:cNvSpPr>
            <a:spLocks noChangeArrowheads="1"/>
          </p:cNvSpPr>
          <p:nvPr/>
        </p:nvSpPr>
        <p:spPr bwMode="auto">
          <a:xfrm>
            <a:off x="4800600" y="4800600"/>
            <a:ext cx="3505200" cy="1676400"/>
          </a:xfrm>
          <a:prstGeom prst="rect">
            <a:avLst/>
          </a:prstGeom>
          <a:solidFill>
            <a:srgbClr val="009900"/>
          </a:solidFill>
          <a:ln w="9525">
            <a:solidFill>
              <a:schemeClr val="tx1"/>
            </a:solidFill>
            <a:miter lim="800000"/>
            <a:headEnd/>
            <a:tailEnd/>
          </a:ln>
        </p:spPr>
        <p:txBody>
          <a:bodyPr wrap="none" anchor="ctr"/>
          <a:lstStyle/>
          <a:p>
            <a:endParaRPr lang="en-US" dirty="0"/>
          </a:p>
        </p:txBody>
      </p:sp>
      <p:sp>
        <p:nvSpPr>
          <p:cNvPr id="31762" name="Text Box 18"/>
          <p:cNvSpPr txBox="1">
            <a:spLocks noChangeArrowheads="1"/>
          </p:cNvSpPr>
          <p:nvPr/>
        </p:nvSpPr>
        <p:spPr bwMode="auto">
          <a:xfrm>
            <a:off x="4800600" y="4800600"/>
            <a:ext cx="3429000" cy="1696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charset="0"/>
                <a:ea typeface="ＭＳ Ｐゴシック" charset="0"/>
                <a:cs typeface="ＭＳ Ｐゴシック" charset="0"/>
              </a:defRPr>
            </a:lvl1pPr>
            <a:lvl2pPr marL="37931725" indent="-37474525"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eaLnBrk="1" hangingPunct="1">
              <a:lnSpc>
                <a:spcPct val="75000"/>
              </a:lnSpc>
              <a:spcBef>
                <a:spcPct val="50000"/>
              </a:spcBef>
            </a:pPr>
            <a:r>
              <a:rPr lang="en-US" sz="1800" b="0" dirty="0">
                <a:solidFill>
                  <a:schemeClr val="bg1"/>
                </a:solidFill>
                <a:latin typeface="Microsoft Sans Serif" charset="0"/>
              </a:rPr>
              <a:t>-</a:t>
            </a:r>
            <a:r>
              <a:rPr lang="en-US" sz="1800" dirty="0">
                <a:solidFill>
                  <a:srgbClr val="000000"/>
                </a:solidFill>
                <a:latin typeface="Microsoft Sans Serif" charset="0"/>
              </a:rPr>
              <a:t>Teachers</a:t>
            </a:r>
          </a:p>
          <a:p>
            <a:pPr eaLnBrk="1" hangingPunct="1">
              <a:lnSpc>
                <a:spcPct val="75000"/>
              </a:lnSpc>
              <a:spcBef>
                <a:spcPct val="50000"/>
              </a:spcBef>
            </a:pPr>
            <a:r>
              <a:rPr lang="en-US" sz="1800" dirty="0">
                <a:solidFill>
                  <a:srgbClr val="000000"/>
                </a:solidFill>
                <a:latin typeface="Microsoft Sans Serif" charset="0"/>
              </a:rPr>
              <a:t>-Counselors</a:t>
            </a:r>
          </a:p>
          <a:p>
            <a:pPr eaLnBrk="1" hangingPunct="1">
              <a:lnSpc>
                <a:spcPct val="75000"/>
              </a:lnSpc>
              <a:spcBef>
                <a:spcPct val="50000"/>
              </a:spcBef>
            </a:pPr>
            <a:r>
              <a:rPr lang="en-US" sz="1800" dirty="0">
                <a:solidFill>
                  <a:srgbClr val="000000"/>
                </a:solidFill>
                <a:latin typeface="Microsoft Sans Serif" charset="0"/>
              </a:rPr>
              <a:t>-Administrators</a:t>
            </a:r>
          </a:p>
          <a:p>
            <a:pPr eaLnBrk="1" hangingPunct="1">
              <a:lnSpc>
                <a:spcPct val="75000"/>
              </a:lnSpc>
              <a:spcBef>
                <a:spcPct val="50000"/>
              </a:spcBef>
            </a:pPr>
            <a:r>
              <a:rPr lang="en-US" sz="1800" dirty="0">
                <a:solidFill>
                  <a:srgbClr val="000000"/>
                </a:solidFill>
                <a:latin typeface="Microsoft Sans Serif" charset="0"/>
              </a:rPr>
              <a:t>-Professors</a:t>
            </a:r>
          </a:p>
          <a:p>
            <a:pPr eaLnBrk="1" hangingPunct="1">
              <a:lnSpc>
                <a:spcPct val="75000"/>
              </a:lnSpc>
              <a:spcBef>
                <a:spcPct val="50000"/>
              </a:spcBef>
            </a:pPr>
            <a:r>
              <a:rPr lang="en-US" sz="1800" dirty="0">
                <a:solidFill>
                  <a:srgbClr val="000000"/>
                </a:solidFill>
                <a:latin typeface="Microsoft Sans Serif" charset="0"/>
              </a:rPr>
              <a:t>-Staff</a:t>
            </a:r>
          </a:p>
        </p:txBody>
      </p:sp>
      <p:sp>
        <p:nvSpPr>
          <p:cNvPr id="31763" name="Oval 19"/>
          <p:cNvSpPr>
            <a:spLocks noChangeArrowheads="1"/>
          </p:cNvSpPr>
          <p:nvPr/>
        </p:nvSpPr>
        <p:spPr bwMode="auto">
          <a:xfrm>
            <a:off x="1143000" y="3048000"/>
            <a:ext cx="1447800" cy="533400"/>
          </a:xfrm>
          <a:prstGeom prst="ellipse">
            <a:avLst/>
          </a:prstGeom>
          <a:solidFill>
            <a:srgbClr val="FFFF00"/>
          </a:solidFill>
          <a:ln w="9525">
            <a:solidFill>
              <a:schemeClr val="tx1"/>
            </a:solidFill>
            <a:round/>
            <a:headEnd/>
            <a:tailEnd/>
          </a:ln>
        </p:spPr>
        <p:txBody>
          <a:bodyPr wrap="none" anchor="ctr"/>
          <a:lstStyle/>
          <a:p>
            <a:endParaRPr lang="en-US" dirty="0"/>
          </a:p>
        </p:txBody>
      </p:sp>
      <p:sp>
        <p:nvSpPr>
          <p:cNvPr id="31764" name="Text Box 20"/>
          <p:cNvSpPr txBox="1">
            <a:spLocks noChangeArrowheads="1"/>
          </p:cNvSpPr>
          <p:nvPr/>
        </p:nvSpPr>
        <p:spPr bwMode="auto">
          <a:xfrm>
            <a:off x="1295400" y="3124200"/>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charset="0"/>
                <a:ea typeface="ＭＳ Ｐゴシック" charset="0"/>
                <a:cs typeface="ＭＳ Ｐゴシック" charset="0"/>
              </a:defRPr>
            </a:lvl1pPr>
            <a:lvl2pPr marL="37931725" indent="-37474525"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eaLnBrk="1" hangingPunct="1">
              <a:spcBef>
                <a:spcPct val="50000"/>
              </a:spcBef>
            </a:pPr>
            <a:r>
              <a:rPr lang="en-US" sz="1800" dirty="0">
                <a:solidFill>
                  <a:srgbClr val="0000FF"/>
                </a:solidFill>
                <a:latin typeface="Arial" charset="0"/>
              </a:rPr>
              <a:t>Briefings</a:t>
            </a:r>
          </a:p>
        </p:txBody>
      </p:sp>
      <p:sp>
        <p:nvSpPr>
          <p:cNvPr id="31765" name="Rectangle 21"/>
          <p:cNvSpPr>
            <a:spLocks noChangeArrowheads="1"/>
          </p:cNvSpPr>
          <p:nvPr/>
        </p:nvSpPr>
        <p:spPr bwMode="auto">
          <a:xfrm>
            <a:off x="3505200" y="2895600"/>
            <a:ext cx="3124200" cy="381000"/>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31766" name="Rectangle 22"/>
          <p:cNvSpPr>
            <a:spLocks noChangeArrowheads="1"/>
          </p:cNvSpPr>
          <p:nvPr/>
        </p:nvSpPr>
        <p:spPr bwMode="auto">
          <a:xfrm>
            <a:off x="3505200" y="2895600"/>
            <a:ext cx="3003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0"/>
              </a:spcBef>
            </a:pPr>
            <a:r>
              <a:rPr lang="en-US" sz="1800" b="0" dirty="0">
                <a:latin typeface="Arial" charset="0"/>
              </a:rPr>
              <a:t>Challenges of Reintegration</a:t>
            </a:r>
          </a:p>
        </p:txBody>
      </p:sp>
      <p:sp>
        <p:nvSpPr>
          <p:cNvPr id="31767" name="Rectangle 23"/>
          <p:cNvSpPr>
            <a:spLocks noChangeArrowheads="1"/>
          </p:cNvSpPr>
          <p:nvPr/>
        </p:nvSpPr>
        <p:spPr bwMode="auto">
          <a:xfrm>
            <a:off x="3505200" y="3429000"/>
            <a:ext cx="3124200" cy="381000"/>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31768" name="Text Box 24"/>
          <p:cNvSpPr txBox="1">
            <a:spLocks noChangeArrowheads="1"/>
          </p:cNvSpPr>
          <p:nvPr/>
        </p:nvSpPr>
        <p:spPr bwMode="auto">
          <a:xfrm>
            <a:off x="3505200" y="3429000"/>
            <a:ext cx="342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charset="0"/>
                <a:ea typeface="ＭＳ Ｐゴシック" charset="0"/>
                <a:cs typeface="ＭＳ Ｐゴシック" charset="0"/>
              </a:defRPr>
            </a:lvl1pPr>
            <a:lvl2pPr marL="37931725" indent="-37474525" eaLnBrk="0" hangingPunct="0">
              <a:defRPr sz="3600" b="1">
                <a:solidFill>
                  <a:schemeClr val="tx1"/>
                </a:solidFill>
                <a:latin typeface="Times New Roman" charset="0"/>
                <a:ea typeface="ＭＳ Ｐゴシック" charset="0"/>
              </a:defRPr>
            </a:lvl2pPr>
            <a:lvl3pPr eaLnBrk="0" hangingPunct="0">
              <a:defRPr sz="3600" b="1">
                <a:solidFill>
                  <a:schemeClr val="tx1"/>
                </a:solidFill>
                <a:latin typeface="Times New Roman" charset="0"/>
                <a:ea typeface="ＭＳ Ｐゴシック" charset="0"/>
              </a:defRPr>
            </a:lvl3pPr>
            <a:lvl4pPr eaLnBrk="0" hangingPunct="0">
              <a:defRPr sz="3600" b="1">
                <a:solidFill>
                  <a:schemeClr val="tx1"/>
                </a:solidFill>
                <a:latin typeface="Times New Roman" charset="0"/>
                <a:ea typeface="ＭＳ Ｐゴシック" charset="0"/>
              </a:defRPr>
            </a:lvl4pPr>
            <a:lvl5pPr eaLnBrk="0" hangingPunct="0">
              <a:defRPr sz="3600" b="1">
                <a:solidFill>
                  <a:schemeClr val="tx1"/>
                </a:solidFill>
                <a:latin typeface="Times New Roman" charset="0"/>
                <a:ea typeface="ＭＳ Ｐゴシック" charset="0"/>
              </a:defRPr>
            </a:lvl5pPr>
            <a:lvl6pPr marL="457200" eaLnBrk="0" fontAlgn="base" hangingPunct="0">
              <a:spcBef>
                <a:spcPct val="20000"/>
              </a:spcBef>
              <a:spcAft>
                <a:spcPct val="0"/>
              </a:spcAft>
              <a:defRPr sz="3600" b="1">
                <a:solidFill>
                  <a:schemeClr val="tx1"/>
                </a:solidFill>
                <a:latin typeface="Times New Roman" charset="0"/>
                <a:ea typeface="ＭＳ Ｐゴシック" charset="0"/>
              </a:defRPr>
            </a:lvl6pPr>
            <a:lvl7pPr marL="914400" eaLnBrk="0" fontAlgn="base" hangingPunct="0">
              <a:spcBef>
                <a:spcPct val="20000"/>
              </a:spcBef>
              <a:spcAft>
                <a:spcPct val="0"/>
              </a:spcAft>
              <a:defRPr sz="3600" b="1">
                <a:solidFill>
                  <a:schemeClr val="tx1"/>
                </a:solidFill>
                <a:latin typeface="Times New Roman" charset="0"/>
                <a:ea typeface="ＭＳ Ｐゴシック" charset="0"/>
              </a:defRPr>
            </a:lvl7pPr>
            <a:lvl8pPr marL="1371600" eaLnBrk="0" fontAlgn="base" hangingPunct="0">
              <a:spcBef>
                <a:spcPct val="20000"/>
              </a:spcBef>
              <a:spcAft>
                <a:spcPct val="0"/>
              </a:spcAft>
              <a:defRPr sz="3600" b="1">
                <a:solidFill>
                  <a:schemeClr val="tx1"/>
                </a:solidFill>
                <a:latin typeface="Times New Roman" charset="0"/>
                <a:ea typeface="ＭＳ Ｐゴシック" charset="0"/>
              </a:defRPr>
            </a:lvl8pPr>
            <a:lvl9pPr marL="1828800" eaLnBrk="0" fontAlgn="base" hangingPunct="0">
              <a:spcBef>
                <a:spcPct val="20000"/>
              </a:spcBef>
              <a:spcAft>
                <a:spcPct val="0"/>
              </a:spcAft>
              <a:defRPr sz="3600" b="1">
                <a:solidFill>
                  <a:schemeClr val="tx1"/>
                </a:solidFill>
                <a:latin typeface="Times New Roman" charset="0"/>
                <a:ea typeface="ＭＳ Ｐゴシック" charset="0"/>
              </a:defRPr>
            </a:lvl9pPr>
          </a:lstStyle>
          <a:p>
            <a:pPr eaLnBrk="1" hangingPunct="1">
              <a:spcBef>
                <a:spcPct val="50000"/>
              </a:spcBef>
            </a:pPr>
            <a:r>
              <a:rPr lang="en-US" sz="1800" b="0" dirty="0">
                <a:latin typeface="Arial" charset="0"/>
              </a:rPr>
              <a:t>Reintegration Experience</a:t>
            </a:r>
          </a:p>
        </p:txBody>
      </p:sp>
      <p:sp>
        <p:nvSpPr>
          <p:cNvPr id="31769" name="Line 25"/>
          <p:cNvSpPr>
            <a:spLocks noChangeShapeType="1"/>
          </p:cNvSpPr>
          <p:nvPr/>
        </p:nvSpPr>
        <p:spPr bwMode="auto">
          <a:xfrm flipV="1">
            <a:off x="2514600" y="3124200"/>
            <a:ext cx="9906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31770" name="Line 26"/>
          <p:cNvSpPr>
            <a:spLocks noChangeShapeType="1"/>
          </p:cNvSpPr>
          <p:nvPr/>
        </p:nvSpPr>
        <p:spPr bwMode="auto">
          <a:xfrm>
            <a:off x="2514600" y="3429000"/>
            <a:ext cx="9906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Tree>
    <p:extLst>
      <p:ext uri="{BB962C8B-B14F-4D97-AF65-F5344CB8AC3E}">
        <p14:creationId xmlns:p14="http://schemas.microsoft.com/office/powerpoint/2010/main" val="9375431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Thank You for Your Service!</a:t>
            </a:r>
            <a:endParaRPr lang="en-US" dirty="0"/>
          </a:p>
        </p:txBody>
      </p:sp>
      <p:pic>
        <p:nvPicPr>
          <p:cNvPr id="10" name="Content Placeholder 9" descr="images-1.jpg"/>
          <p:cNvPicPr>
            <a:picLocks noGrp="1" noChangeAspect="1"/>
          </p:cNvPicPr>
          <p:nvPr>
            <p:ph idx="1"/>
          </p:nvPr>
        </p:nvPicPr>
        <p:blipFill rotWithShape="1">
          <a:blip r:embed="rId3">
            <a:extLst>
              <a:ext uri="{28A0092B-C50C-407E-A947-70E740481C1C}">
                <a14:useLocalDpi xmlns:a14="http://schemas.microsoft.com/office/drawing/2010/main" val="0"/>
              </a:ext>
            </a:extLst>
          </a:blip>
          <a:srcRect t="-707" b="-707"/>
          <a:stretch/>
        </p:blipFill>
        <p:spPr>
          <a:xfrm>
            <a:off x="0" y="1524001"/>
            <a:ext cx="5334000" cy="4114800"/>
          </a:xfrm>
        </p:spPr>
      </p:pic>
      <p:pic>
        <p:nvPicPr>
          <p:cNvPr id="11" name="Picture 10" descr="images-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2800" y="1905000"/>
            <a:ext cx="2946400" cy="3200400"/>
          </a:xfrm>
          <a:prstGeom prst="rect">
            <a:avLst/>
          </a:prstGeom>
        </p:spPr>
      </p:pic>
      <p:pic>
        <p:nvPicPr>
          <p:cNvPr id="3" name="Picture 2" descr="images-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5800" y="3657600"/>
            <a:ext cx="1981201" cy="1828800"/>
          </a:xfrm>
          <a:prstGeom prst="rect">
            <a:avLst/>
          </a:prstGeom>
        </p:spPr>
      </p:pic>
    </p:spTree>
    <p:extLst>
      <p:ext uri="{BB962C8B-B14F-4D97-AF65-F5344CB8AC3E}">
        <p14:creationId xmlns:p14="http://schemas.microsoft.com/office/powerpoint/2010/main" val="17915961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b="1" dirty="0" smtClean="0"/>
              <a:t>Evaluation of the  IL National Guard Event Based Programming</a:t>
            </a:r>
            <a:br>
              <a:rPr lang="en-US" sz="2400" b="1" dirty="0" smtClean="0"/>
            </a:br>
            <a:r>
              <a:rPr lang="en-US" sz="2400" b="1" dirty="0" smtClean="0"/>
              <a:t>(Linnell, Dick, Meyers, Schneider, and Swerdlik</a:t>
            </a:r>
            <a:r>
              <a:rPr lang="en-US" sz="2400" b="1" dirty="0"/>
              <a:t>,</a:t>
            </a:r>
            <a:r>
              <a:rPr lang="en-US" sz="2400" b="1" dirty="0" smtClean="0"/>
              <a:t/>
            </a:r>
            <a:br>
              <a:rPr lang="en-US" sz="2400" b="1" dirty="0" smtClean="0"/>
            </a:br>
            <a:r>
              <a:rPr lang="en-US" sz="2400" b="1" dirty="0" smtClean="0"/>
              <a:t>2010)</a:t>
            </a:r>
            <a:endParaRPr lang="en-US" sz="2400" b="1" dirty="0"/>
          </a:p>
        </p:txBody>
      </p:sp>
      <p:sp>
        <p:nvSpPr>
          <p:cNvPr id="3" name="Content Placeholder 2"/>
          <p:cNvSpPr>
            <a:spLocks noGrp="1"/>
          </p:cNvSpPr>
          <p:nvPr>
            <p:ph idx="1"/>
          </p:nvPr>
        </p:nvSpPr>
        <p:spPr>
          <a:xfrm>
            <a:off x="1346200" y="1447800"/>
            <a:ext cx="7493000" cy="5181600"/>
          </a:xfrm>
        </p:spPr>
        <p:txBody>
          <a:bodyPr>
            <a:normAutofit fontScale="40000" lnSpcReduction="20000"/>
          </a:bodyPr>
          <a:lstStyle/>
          <a:p>
            <a:endParaRPr lang="en-US" sz="3600" dirty="0" smtClean="0"/>
          </a:p>
          <a:p>
            <a:r>
              <a:rPr lang="en-US" sz="7400" b="1" dirty="0" smtClean="0"/>
              <a:t>Gained new knowledge </a:t>
            </a:r>
          </a:p>
          <a:p>
            <a:r>
              <a:rPr lang="en-US" sz="7400" b="1" dirty="0" smtClean="0"/>
              <a:t>Events were relevant and</a:t>
            </a:r>
          </a:p>
          <a:p>
            <a:pPr marL="0" indent="0">
              <a:buNone/>
            </a:pPr>
            <a:r>
              <a:rPr lang="en-US" sz="7400" b="1" dirty="0"/>
              <a:t> </a:t>
            </a:r>
            <a:r>
              <a:rPr lang="en-US" sz="7400" b="1" dirty="0" smtClean="0"/>
              <a:t>    useful </a:t>
            </a:r>
          </a:p>
          <a:p>
            <a:r>
              <a:rPr lang="en-US" sz="7400" b="1" dirty="0" smtClean="0"/>
              <a:t>Greater understanding </a:t>
            </a:r>
          </a:p>
          <a:p>
            <a:pPr marL="0" indent="0">
              <a:buNone/>
            </a:pPr>
            <a:r>
              <a:rPr lang="en-US" sz="7400" b="1" dirty="0"/>
              <a:t> </a:t>
            </a:r>
            <a:r>
              <a:rPr lang="en-US" sz="7400" b="1" dirty="0" smtClean="0"/>
              <a:t>   and awareness of resources and services.</a:t>
            </a:r>
          </a:p>
          <a:p>
            <a:r>
              <a:rPr lang="en-US" sz="7400" b="1" dirty="0" smtClean="0"/>
              <a:t>“One Size does not fit all” </a:t>
            </a:r>
          </a:p>
          <a:p>
            <a:r>
              <a:rPr lang="en-US" sz="7400" b="1" dirty="0" smtClean="0"/>
              <a:t>More positive community support associated with positive reintegration experience </a:t>
            </a:r>
          </a:p>
          <a:p>
            <a:r>
              <a:rPr lang="en-US" sz="7400" b="1" dirty="0" smtClean="0"/>
              <a:t>Stronger family support associated with more positive reintegration experien</a:t>
            </a:r>
            <a:r>
              <a:rPr lang="en-US" sz="7400" dirty="0" smtClean="0"/>
              <a:t>ce.</a:t>
            </a:r>
          </a:p>
        </p:txBody>
      </p:sp>
      <p:pic>
        <p:nvPicPr>
          <p:cNvPr id="4" name="Picture 3"/>
          <p:cNvPicPr>
            <a:picLocks noChangeAspect="1"/>
          </p:cNvPicPr>
          <p:nvPr/>
        </p:nvPicPr>
        <p:blipFill>
          <a:blip r:embed="rId3"/>
          <a:stretch>
            <a:fillRect/>
          </a:stretch>
        </p:blipFill>
        <p:spPr>
          <a:xfrm>
            <a:off x="5943600" y="1143000"/>
            <a:ext cx="2819400" cy="2438400"/>
          </a:xfrm>
          <a:prstGeom prst="rect">
            <a:avLst/>
          </a:prstGeom>
        </p:spPr>
      </p:pic>
    </p:spTree>
    <p:extLst>
      <p:ext uri="{BB962C8B-B14F-4D97-AF65-F5344CB8AC3E}">
        <p14:creationId xmlns:p14="http://schemas.microsoft.com/office/powerpoint/2010/main" val="38663520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r>
              <a:rPr lang="en-US" sz="3200" b="1" dirty="0" smtClean="0"/>
              <a:t>Peer Outreach Support Program (Warrior to Warrior Program)</a:t>
            </a:r>
            <a:endParaRPr lang="en-US" sz="3200" b="1" dirty="0"/>
          </a:p>
        </p:txBody>
      </p:sp>
      <p:sp>
        <p:nvSpPr>
          <p:cNvPr id="3" name="Content Placeholder 2"/>
          <p:cNvSpPr>
            <a:spLocks noGrp="1"/>
          </p:cNvSpPr>
          <p:nvPr>
            <p:ph idx="1"/>
          </p:nvPr>
        </p:nvSpPr>
        <p:spPr>
          <a:xfrm>
            <a:off x="685800" y="1219200"/>
            <a:ext cx="8001000" cy="5486400"/>
          </a:xfrm>
        </p:spPr>
        <p:txBody>
          <a:bodyPr>
            <a:noAutofit/>
          </a:bodyPr>
          <a:lstStyle/>
          <a:p>
            <a:r>
              <a:rPr lang="en-US" sz="2800" b="1" dirty="0" smtClean="0"/>
              <a:t>Use of volunteer </a:t>
            </a:r>
            <a:r>
              <a:rPr lang="en-US" sz="2800" b="1" dirty="0"/>
              <a:t>veterans who are assigned to National Guard </a:t>
            </a:r>
            <a:r>
              <a:rPr lang="en-US" sz="2800" b="1" dirty="0" smtClean="0"/>
              <a:t>units</a:t>
            </a:r>
          </a:p>
          <a:p>
            <a:r>
              <a:rPr lang="en-US" sz="2800" b="1" dirty="0" smtClean="0"/>
              <a:t>Attend on drill weekends</a:t>
            </a:r>
            <a:endParaRPr lang="en-US" sz="2800" b="1" dirty="0"/>
          </a:p>
          <a:p>
            <a:r>
              <a:rPr lang="en-US" sz="2800" b="1" dirty="0"/>
              <a:t>U</a:t>
            </a:r>
            <a:r>
              <a:rPr lang="en-US" sz="2800" b="1" dirty="0" smtClean="0"/>
              <a:t>nder supervision of mental health professionals </a:t>
            </a:r>
          </a:p>
          <a:p>
            <a:r>
              <a:rPr lang="en-US" sz="2800" b="1" dirty="0" smtClean="0"/>
              <a:t>Goals:</a:t>
            </a:r>
          </a:p>
          <a:p>
            <a:pPr lvl="1">
              <a:buFont typeface="Wingdings" charset="2"/>
              <a:buChar char="v"/>
            </a:pPr>
            <a:r>
              <a:rPr lang="en-US" sz="2000" b="1" dirty="0" smtClean="0"/>
              <a:t>  </a:t>
            </a:r>
            <a:r>
              <a:rPr lang="en-US" sz="2400" b="1" dirty="0" smtClean="0"/>
              <a:t>Increase soldier awareness of common</a:t>
            </a:r>
            <a:endParaRPr lang="en-US" sz="2400" b="1" dirty="0"/>
          </a:p>
          <a:p>
            <a:pPr marL="457200" lvl="1" indent="0">
              <a:buNone/>
            </a:pPr>
            <a:r>
              <a:rPr lang="en-US" sz="2400" b="1" dirty="0" smtClean="0"/>
              <a:t>     </a:t>
            </a:r>
            <a:r>
              <a:rPr lang="en-US" sz="2400" b="1" dirty="0"/>
              <a:t> </a:t>
            </a:r>
            <a:r>
              <a:rPr lang="en-US" sz="2400" b="1" dirty="0" smtClean="0"/>
              <a:t>reintegration challenges </a:t>
            </a:r>
          </a:p>
          <a:p>
            <a:pPr marL="914400" lvl="1" indent="-514350">
              <a:buFont typeface="Wingdings" charset="2"/>
              <a:buChar char="v"/>
            </a:pPr>
            <a:r>
              <a:rPr lang="en-US" sz="2400" b="1" dirty="0" smtClean="0"/>
              <a:t>Increase awareness of the resources </a:t>
            </a:r>
          </a:p>
          <a:p>
            <a:pPr marL="914400" lvl="1" indent="-514350">
              <a:buFont typeface="Wingdings" charset="2"/>
              <a:buChar char="v"/>
            </a:pPr>
            <a:r>
              <a:rPr lang="en-US" sz="2400" b="1" dirty="0"/>
              <a:t>P</a:t>
            </a:r>
            <a:r>
              <a:rPr lang="en-US" sz="2400" b="1" dirty="0" smtClean="0"/>
              <a:t>romote appropriate treatment use</a:t>
            </a:r>
          </a:p>
          <a:p>
            <a:pPr marL="914400" lvl="1" indent="-514350">
              <a:buFont typeface="Wingdings" charset="2"/>
              <a:buChar char="v"/>
            </a:pPr>
            <a:r>
              <a:rPr lang="en-US" sz="2400" b="1" dirty="0"/>
              <a:t>R</a:t>
            </a:r>
            <a:r>
              <a:rPr lang="en-US" sz="2400" b="1" dirty="0" smtClean="0"/>
              <a:t>educing stigma (confidentiality-impact</a:t>
            </a:r>
          </a:p>
          <a:p>
            <a:pPr marL="400050" lvl="1" indent="0">
              <a:buNone/>
            </a:pPr>
            <a:r>
              <a:rPr lang="en-US" sz="2400" b="1" dirty="0"/>
              <a:t> </a:t>
            </a:r>
            <a:r>
              <a:rPr lang="en-US" sz="2400" b="1" dirty="0" smtClean="0"/>
              <a:t>      on promotions, perceptions of being </a:t>
            </a:r>
          </a:p>
          <a:p>
            <a:pPr marL="400050" lvl="1" indent="0">
              <a:buNone/>
            </a:pPr>
            <a:r>
              <a:rPr lang="en-US" sz="2400" b="1" dirty="0"/>
              <a:t> </a:t>
            </a:r>
            <a:r>
              <a:rPr lang="en-US" sz="2400" b="1" dirty="0" smtClean="0"/>
              <a:t>      weak </a:t>
            </a:r>
            <a:endParaRPr lang="en-US" sz="2400" b="1" dirty="0"/>
          </a:p>
        </p:txBody>
      </p:sp>
      <p:pic>
        <p:nvPicPr>
          <p:cNvPr id="4" name="Picture 3"/>
          <p:cNvPicPr>
            <a:picLocks noChangeAspect="1"/>
          </p:cNvPicPr>
          <p:nvPr/>
        </p:nvPicPr>
        <p:blipFill>
          <a:blip r:embed="rId3"/>
          <a:stretch>
            <a:fillRect/>
          </a:stretch>
        </p:blipFill>
        <p:spPr>
          <a:xfrm>
            <a:off x="6705600" y="3657600"/>
            <a:ext cx="2438400" cy="3048000"/>
          </a:xfrm>
          <a:prstGeom prst="rect">
            <a:avLst/>
          </a:prstGeom>
        </p:spPr>
      </p:pic>
    </p:spTree>
    <p:extLst>
      <p:ext uri="{BB962C8B-B14F-4D97-AF65-F5344CB8AC3E}">
        <p14:creationId xmlns:p14="http://schemas.microsoft.com/office/powerpoint/2010/main" val="7565882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8229600" cy="1371600"/>
          </a:xfrm>
        </p:spPr>
        <p:txBody>
          <a:bodyPr>
            <a:noAutofit/>
          </a:bodyPr>
          <a:lstStyle/>
          <a:p>
            <a:r>
              <a:rPr lang="en-US" sz="2800" b="1" dirty="0" smtClean="0"/>
              <a:t>Civilian Mental Health Counselors: What </a:t>
            </a:r>
            <a:r>
              <a:rPr lang="en-US" sz="2800" b="1" dirty="0"/>
              <a:t>is most important to </a:t>
            </a:r>
            <a:r>
              <a:rPr lang="en-US" sz="2800" b="1" dirty="0" smtClean="0"/>
              <a:t>Soldiers? (Jensen, </a:t>
            </a:r>
            <a:br>
              <a:rPr lang="en-US" sz="2800" b="1" dirty="0" smtClean="0"/>
            </a:br>
            <a:r>
              <a:rPr lang="en-US" sz="2800" b="1" dirty="0" smtClean="0"/>
              <a:t>Swerdlik, Kahn,  Gluth, and Disandro, 2012)</a:t>
            </a:r>
            <a:endParaRPr lang="en-US" sz="2800" b="1" dirty="0"/>
          </a:p>
        </p:txBody>
      </p:sp>
      <p:sp>
        <p:nvSpPr>
          <p:cNvPr id="3" name="Content Placeholder 2"/>
          <p:cNvSpPr>
            <a:spLocks noGrp="1"/>
          </p:cNvSpPr>
          <p:nvPr>
            <p:ph idx="1"/>
          </p:nvPr>
        </p:nvSpPr>
        <p:spPr>
          <a:xfrm>
            <a:off x="838200" y="1676400"/>
            <a:ext cx="8001000" cy="4678363"/>
          </a:xfrm>
        </p:spPr>
        <p:txBody>
          <a:bodyPr>
            <a:normAutofit lnSpcReduction="10000"/>
          </a:bodyPr>
          <a:lstStyle/>
          <a:p>
            <a:pPr marL="0" indent="0">
              <a:buNone/>
            </a:pPr>
            <a:r>
              <a:rPr lang="en-US" sz="2800" b="1" dirty="0" smtClean="0"/>
              <a:t> Rated most important</a:t>
            </a:r>
          </a:p>
          <a:p>
            <a:pPr marL="571500" indent="-571500">
              <a:buFont typeface="+mj-lt"/>
              <a:buAutoNum type="arabicPeriod"/>
            </a:pPr>
            <a:r>
              <a:rPr lang="en-US" sz="2800" b="1" dirty="0" smtClean="0"/>
              <a:t>Counselor Experience and </a:t>
            </a:r>
            <a:endParaRPr lang="en-US" sz="2800" b="1" dirty="0"/>
          </a:p>
          <a:p>
            <a:pPr marL="0" indent="0">
              <a:buNone/>
            </a:pPr>
            <a:r>
              <a:rPr lang="en-US" sz="2800" b="1" dirty="0" smtClean="0"/>
              <a:t>       Military Knowledge </a:t>
            </a:r>
          </a:p>
          <a:p>
            <a:pPr marL="514350" indent="-514350">
              <a:buFont typeface="+mj-lt"/>
              <a:buAutoNum type="arabicPeriod"/>
            </a:pPr>
            <a:endParaRPr lang="en-US" sz="2800" b="1" dirty="0" smtClean="0"/>
          </a:p>
          <a:p>
            <a:pPr marL="0" indent="0">
              <a:buNone/>
            </a:pPr>
            <a:r>
              <a:rPr lang="en-US" sz="2800" b="1" dirty="0" smtClean="0"/>
              <a:t>2.  Counselor Professionalism</a:t>
            </a:r>
          </a:p>
          <a:p>
            <a:pPr marL="514350" indent="-514350">
              <a:buFont typeface="+mj-lt"/>
              <a:buAutoNum type="arabicPeriod"/>
            </a:pPr>
            <a:endParaRPr lang="en-US" sz="2800" b="1" dirty="0" smtClean="0"/>
          </a:p>
          <a:p>
            <a:pPr marL="514350" indent="-514350">
              <a:buAutoNum type="arabicPeriod" startAt="3"/>
            </a:pPr>
            <a:r>
              <a:rPr lang="en-US" sz="2800" b="1" dirty="0" smtClean="0"/>
              <a:t>Office Setting </a:t>
            </a:r>
          </a:p>
          <a:p>
            <a:pPr marL="514350" indent="-514350">
              <a:buAutoNum type="arabicPeriod" startAt="3"/>
            </a:pPr>
            <a:endParaRPr lang="en-US" sz="2800" b="1" dirty="0"/>
          </a:p>
          <a:p>
            <a:pPr marL="514350" indent="-514350">
              <a:buAutoNum type="arabicPeriod" startAt="3"/>
            </a:pPr>
            <a:r>
              <a:rPr lang="en-US" sz="2800" b="1" dirty="0" smtClean="0"/>
              <a:t>Counselor Affirmation of Pro-Military Attitudes and Communication of Pro-Military Values</a:t>
            </a:r>
            <a:endParaRPr lang="en-US" sz="2800" b="1" dirty="0"/>
          </a:p>
        </p:txBody>
      </p:sp>
      <p:pic>
        <p:nvPicPr>
          <p:cNvPr id="4" name="Picture 3"/>
          <p:cNvPicPr>
            <a:picLocks noChangeAspect="1"/>
          </p:cNvPicPr>
          <p:nvPr/>
        </p:nvPicPr>
        <p:blipFill>
          <a:blip r:embed="rId3"/>
          <a:stretch>
            <a:fillRect/>
          </a:stretch>
        </p:blipFill>
        <p:spPr>
          <a:xfrm>
            <a:off x="5579533" y="1676400"/>
            <a:ext cx="3581400" cy="2496236"/>
          </a:xfrm>
          <a:prstGeom prst="rect">
            <a:avLst/>
          </a:prstGeom>
        </p:spPr>
      </p:pic>
    </p:spTree>
    <p:extLst>
      <p:ext uri="{BB962C8B-B14F-4D97-AF65-F5344CB8AC3E}">
        <p14:creationId xmlns:p14="http://schemas.microsoft.com/office/powerpoint/2010/main" val="41675041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229600" cy="563562"/>
          </a:xfrm>
        </p:spPr>
        <p:txBody>
          <a:bodyPr>
            <a:normAutofit/>
          </a:bodyPr>
          <a:lstStyle/>
          <a:p>
            <a:r>
              <a:rPr lang="en-US" sz="2800" b="1" dirty="0" smtClean="0"/>
              <a:t>Take Home Points</a:t>
            </a:r>
            <a:endParaRPr lang="en-US" sz="2800" b="1" dirty="0"/>
          </a:p>
        </p:txBody>
      </p:sp>
      <p:sp>
        <p:nvSpPr>
          <p:cNvPr id="3" name="Content Placeholder 2"/>
          <p:cNvSpPr>
            <a:spLocks noGrp="1"/>
          </p:cNvSpPr>
          <p:nvPr>
            <p:ph idx="1"/>
          </p:nvPr>
        </p:nvSpPr>
        <p:spPr>
          <a:xfrm>
            <a:off x="1219200" y="1219200"/>
            <a:ext cx="7772400" cy="5791200"/>
          </a:xfrm>
        </p:spPr>
        <p:txBody>
          <a:bodyPr>
            <a:noAutofit/>
          </a:bodyPr>
          <a:lstStyle/>
          <a:p>
            <a:pPr>
              <a:buSzPct val="128000"/>
              <a:buFont typeface="Wingdings" charset="2"/>
              <a:buChar char="§"/>
            </a:pPr>
            <a:r>
              <a:rPr lang="en-US" sz="2400" b="1" dirty="0"/>
              <a:t>W</a:t>
            </a:r>
            <a:r>
              <a:rPr lang="en-US" sz="2400" b="1" dirty="0" smtClean="0"/>
              <a:t>ar </a:t>
            </a:r>
            <a:r>
              <a:rPr lang="en-US" sz="2400" b="1" dirty="0"/>
              <a:t>is </a:t>
            </a:r>
            <a:r>
              <a:rPr lang="en-US" sz="2400" b="1" dirty="0" smtClean="0"/>
              <a:t>synomous </a:t>
            </a:r>
            <a:r>
              <a:rPr lang="en-US" sz="2400" b="1" dirty="0"/>
              <a:t>with fear, aggression, loss, anguish, </a:t>
            </a:r>
            <a:r>
              <a:rPr lang="en-US" sz="2400" b="1" dirty="0" smtClean="0"/>
              <a:t>and </a:t>
            </a:r>
            <a:r>
              <a:rPr lang="en-US" sz="2400" b="1" dirty="0"/>
              <a:t>confronting both visual and emotional challenges. </a:t>
            </a:r>
          </a:p>
          <a:p>
            <a:pPr>
              <a:buSzPct val="128000"/>
              <a:buFont typeface="Wingdings" charset="2"/>
              <a:buChar char="§"/>
            </a:pPr>
            <a:r>
              <a:rPr lang="en-US" sz="2400" b="1" dirty="0"/>
              <a:t>C</a:t>
            </a:r>
            <a:r>
              <a:rPr lang="en-US" sz="2400" b="1" dirty="0" smtClean="0"/>
              <a:t>umulative length of deployments increase, resiliency is waning</a:t>
            </a:r>
          </a:p>
          <a:p>
            <a:pPr>
              <a:buSzPct val="128000"/>
              <a:buFont typeface="Wingdings" charset="2"/>
              <a:buChar char="§"/>
            </a:pPr>
            <a:r>
              <a:rPr lang="en-US" sz="2400" b="1" dirty="0" smtClean="0"/>
              <a:t>Reintegration is a process and not an event. </a:t>
            </a:r>
          </a:p>
          <a:p>
            <a:pPr>
              <a:buSzPct val="128000"/>
              <a:buFont typeface="Wingdings" charset="2"/>
              <a:buChar char="§"/>
            </a:pPr>
            <a:r>
              <a:rPr lang="en-US" sz="2400" b="1" dirty="0" smtClean="0"/>
              <a:t>Different </a:t>
            </a:r>
            <a:r>
              <a:rPr lang="en-US" sz="2400" b="1" dirty="0"/>
              <a:t>reintegration experience for National Guard/reservist veterans and their families as compared to active military. </a:t>
            </a:r>
            <a:endParaRPr lang="en-US" sz="2400" b="1" dirty="0" smtClean="0"/>
          </a:p>
          <a:p>
            <a:pPr>
              <a:buSzPct val="128000"/>
              <a:buFont typeface="Wingdings" charset="2"/>
              <a:buChar char="§"/>
            </a:pPr>
            <a:r>
              <a:rPr lang="en-US" sz="2400" b="1" dirty="0" smtClean="0"/>
              <a:t>Most soldiers adjust satisfactorily</a:t>
            </a:r>
            <a:r>
              <a:rPr lang="en-US" sz="2400" b="1" dirty="0"/>
              <a:t> </a:t>
            </a:r>
            <a:r>
              <a:rPr lang="en-US" sz="2400" b="1" dirty="0" smtClean="0"/>
              <a:t>but for as many as 33% of our war veterans there exists  a significant mental health impact of war </a:t>
            </a:r>
          </a:p>
          <a:p>
            <a:pPr>
              <a:buSzPct val="128000"/>
              <a:buFont typeface="Wingdings" charset="2"/>
              <a:buChar char="§"/>
            </a:pPr>
            <a:r>
              <a:rPr lang="en-US" sz="2400" b="1" dirty="0" smtClean="0"/>
              <a:t>There exists common challenges during reintegration</a:t>
            </a:r>
          </a:p>
        </p:txBody>
      </p:sp>
    </p:spTree>
    <p:extLst>
      <p:ext uri="{BB962C8B-B14F-4D97-AF65-F5344CB8AC3E}">
        <p14:creationId xmlns:p14="http://schemas.microsoft.com/office/powerpoint/2010/main" val="36823032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sz="3200" b="1" dirty="0" smtClean="0"/>
              <a:t>Take Home Points</a:t>
            </a:r>
            <a:endParaRPr lang="en-US" sz="3200" b="1" dirty="0"/>
          </a:p>
        </p:txBody>
      </p:sp>
      <p:sp>
        <p:nvSpPr>
          <p:cNvPr id="3" name="Content Placeholder 2"/>
          <p:cNvSpPr>
            <a:spLocks noGrp="1"/>
          </p:cNvSpPr>
          <p:nvPr>
            <p:ph idx="1"/>
          </p:nvPr>
        </p:nvSpPr>
        <p:spPr>
          <a:xfrm>
            <a:off x="1143000" y="990600"/>
            <a:ext cx="7543800" cy="5867400"/>
          </a:xfrm>
        </p:spPr>
        <p:txBody>
          <a:bodyPr>
            <a:normAutofit fontScale="92500"/>
          </a:bodyPr>
          <a:lstStyle/>
          <a:p>
            <a:pPr>
              <a:buSzPct val="128000"/>
              <a:buFont typeface="Wingdings" charset="2"/>
              <a:buChar char="§"/>
            </a:pPr>
            <a:r>
              <a:rPr lang="en-US" sz="3600" b="1" dirty="0"/>
              <a:t>A relationship exists  between parental deployment and child </a:t>
            </a:r>
            <a:r>
              <a:rPr lang="en-US" sz="3600" b="1" dirty="0" smtClean="0"/>
              <a:t>adjustment </a:t>
            </a:r>
          </a:p>
          <a:p>
            <a:pPr>
              <a:buSzPct val="128000"/>
              <a:buFont typeface="Wingdings" charset="2"/>
              <a:buChar char="§"/>
            </a:pPr>
            <a:r>
              <a:rPr lang="en-US" sz="3600" b="1" dirty="0" smtClean="0"/>
              <a:t>Involvement </a:t>
            </a:r>
            <a:r>
              <a:rPr lang="en-US" sz="3600" b="1" dirty="0"/>
              <a:t>and support from family members </a:t>
            </a:r>
            <a:r>
              <a:rPr lang="en-US" sz="3600" b="1" dirty="0" smtClean="0"/>
              <a:t>plays an important </a:t>
            </a:r>
            <a:r>
              <a:rPr lang="en-US" sz="3600" b="1" dirty="0"/>
              <a:t>role </a:t>
            </a:r>
            <a:endParaRPr lang="en-US" sz="3600" b="1" dirty="0" smtClean="0"/>
          </a:p>
          <a:p>
            <a:pPr>
              <a:buSzPct val="128000"/>
              <a:buFont typeface="Wingdings" charset="2"/>
              <a:buChar char="§"/>
            </a:pPr>
            <a:r>
              <a:rPr lang="en-US" sz="3600" b="1" dirty="0" smtClean="0"/>
              <a:t>Importance </a:t>
            </a:r>
            <a:r>
              <a:rPr lang="en-US" sz="3600" b="1" dirty="0"/>
              <a:t>of social support </a:t>
            </a:r>
            <a:r>
              <a:rPr lang="en-US" sz="3600" b="1" dirty="0" smtClean="0"/>
              <a:t>from non-family members (e.g., friends) for successful reintegration</a:t>
            </a:r>
            <a:endParaRPr lang="en-US" sz="3600" b="1" dirty="0"/>
          </a:p>
          <a:p>
            <a:pPr>
              <a:buSzPct val="128000"/>
              <a:buFont typeface="Wingdings" charset="2"/>
              <a:buChar char="§"/>
            </a:pPr>
            <a:r>
              <a:rPr lang="en-US" sz="3600" b="1" dirty="0" smtClean="0"/>
              <a:t>Significant Impact of whole community on successful reintegration experience. </a:t>
            </a:r>
          </a:p>
          <a:p>
            <a:pPr marL="0" indent="0" algn="ctr">
              <a:buNone/>
            </a:pPr>
            <a:r>
              <a:rPr lang="en-US" sz="3600" b="1" dirty="0" smtClean="0"/>
              <a:t>WE ALL HAVE A ROLE TO PLAY  </a:t>
            </a:r>
          </a:p>
          <a:p>
            <a:endParaRPr lang="en-US" dirty="0"/>
          </a:p>
        </p:txBody>
      </p:sp>
    </p:spTree>
    <p:extLst>
      <p:ext uri="{BB962C8B-B14F-4D97-AF65-F5344CB8AC3E}">
        <p14:creationId xmlns:p14="http://schemas.microsoft.com/office/powerpoint/2010/main" val="9297847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457200"/>
            <a:ext cx="8229600" cy="5668963"/>
          </a:xfrm>
        </p:spPr>
        <p:txBody>
          <a:bodyPr/>
          <a:lstStyle/>
          <a:p>
            <a:endParaRPr lang="en-US" dirty="0"/>
          </a:p>
        </p:txBody>
      </p:sp>
      <p:pic>
        <p:nvPicPr>
          <p:cNvPr id="4" name="Content Placeholder 6" descr="Military-Family-1.jpg"/>
          <p:cNvPicPr>
            <a:picLocks noGrp="1" noChangeAspect="1"/>
          </p:cNvPicPr>
          <p:nvPr/>
        </p:nvPicPr>
        <p:blipFill>
          <a:blip r:embed="rId3">
            <a:extLst>
              <a:ext uri="{28A0092B-C50C-407E-A947-70E740481C1C}">
                <a14:useLocalDpi xmlns:a14="http://schemas.microsoft.com/office/drawing/2010/main" val="0"/>
              </a:ext>
            </a:extLst>
          </a:blip>
          <a:srcRect t="7175" b="7175"/>
          <a:stretch>
            <a:fillRect/>
          </a:stretch>
        </p:blipFill>
        <p:spPr>
          <a:xfrm>
            <a:off x="228600" y="457200"/>
            <a:ext cx="8458200" cy="5668963"/>
          </a:xfrm>
          <a:prstGeom prst="rect">
            <a:avLst/>
          </a:prstGeom>
        </p:spPr>
      </p:pic>
    </p:spTree>
    <p:extLst>
      <p:ext uri="{BB962C8B-B14F-4D97-AF65-F5344CB8AC3E}">
        <p14:creationId xmlns:p14="http://schemas.microsoft.com/office/powerpoint/2010/main" val="6696777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8229600" cy="1905000"/>
          </a:xfrm>
        </p:spPr>
        <p:txBody>
          <a:bodyPr>
            <a:normAutofit/>
          </a:bodyPr>
          <a:lstStyle/>
          <a:p>
            <a:endParaRPr lang="en-US" sz="5400" dirty="0"/>
          </a:p>
        </p:txBody>
      </p:sp>
      <p:sp>
        <p:nvSpPr>
          <p:cNvPr id="4" name="Content Placeholder 3"/>
          <p:cNvSpPr>
            <a:spLocks noGrp="1"/>
          </p:cNvSpPr>
          <p:nvPr>
            <p:ph idx="1"/>
          </p:nvPr>
        </p:nvSpPr>
        <p:spPr/>
        <p:txBody>
          <a:bodyPr>
            <a:normAutofit/>
          </a:bodyPr>
          <a:lstStyle/>
          <a:p>
            <a:pPr marL="0" indent="0" algn="ctr">
              <a:buNone/>
            </a:pPr>
            <a:endParaRPr lang="en-US" sz="8000" dirty="0"/>
          </a:p>
        </p:txBody>
      </p:sp>
      <p:pic>
        <p:nvPicPr>
          <p:cNvPr id="3" name="Picture 2"/>
          <p:cNvPicPr>
            <a:picLocks noChangeAspect="1"/>
          </p:cNvPicPr>
          <p:nvPr/>
        </p:nvPicPr>
        <p:blipFill>
          <a:blip r:embed="rId3"/>
          <a:stretch>
            <a:fillRect/>
          </a:stretch>
        </p:blipFill>
        <p:spPr>
          <a:xfrm>
            <a:off x="1981200" y="1600200"/>
            <a:ext cx="5181600" cy="3962400"/>
          </a:xfrm>
          <a:prstGeom prst="rect">
            <a:avLst/>
          </a:prstGeom>
        </p:spPr>
      </p:pic>
    </p:spTree>
    <p:extLst>
      <p:ext uri="{BB962C8B-B14F-4D97-AF65-F5344CB8AC3E}">
        <p14:creationId xmlns:p14="http://schemas.microsoft.com/office/powerpoint/2010/main" val="24822976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smtClean="0"/>
              <a:t>     Department Chairs</a:t>
            </a:r>
            <a:endParaRPr lang="en-US" dirty="0"/>
          </a:p>
        </p:txBody>
      </p:sp>
      <p:sp>
        <p:nvSpPr>
          <p:cNvPr id="3" name="Content Placeholder 2"/>
          <p:cNvSpPr>
            <a:spLocks noGrp="1"/>
          </p:cNvSpPr>
          <p:nvPr>
            <p:ph idx="1"/>
          </p:nvPr>
        </p:nvSpPr>
        <p:spPr>
          <a:xfrm>
            <a:off x="457200" y="1676400"/>
            <a:ext cx="8229600" cy="4449763"/>
          </a:xfrm>
        </p:spPr>
        <p:txBody>
          <a:bodyPr>
            <a:normAutofit/>
          </a:bodyPr>
          <a:lstStyle/>
          <a:p>
            <a:pPr marL="0" indent="0" algn="ctr">
              <a:buNone/>
            </a:pPr>
            <a:r>
              <a:rPr lang="en-US" sz="4400" dirty="0" smtClean="0"/>
              <a:t>        Macon Williams</a:t>
            </a:r>
          </a:p>
          <a:p>
            <a:pPr marL="0" indent="0" algn="ctr">
              <a:buNone/>
            </a:pPr>
            <a:r>
              <a:rPr lang="en-US" sz="4400" dirty="0" smtClean="0"/>
              <a:t>     Larry </a:t>
            </a:r>
            <a:r>
              <a:rPr lang="en-US" sz="4400" dirty="0" err="1" smtClean="0"/>
              <a:t>Alferink</a:t>
            </a:r>
            <a:endParaRPr lang="en-US" sz="4400" dirty="0" smtClean="0"/>
          </a:p>
          <a:p>
            <a:pPr marL="0" indent="0" algn="ctr">
              <a:buNone/>
            </a:pPr>
            <a:r>
              <a:rPr lang="en-US" sz="4400" dirty="0" smtClean="0"/>
              <a:t>John Pryor</a:t>
            </a:r>
          </a:p>
          <a:p>
            <a:pPr marL="0" indent="0" algn="ctr">
              <a:buNone/>
            </a:pPr>
            <a:r>
              <a:rPr lang="en-US" sz="4400" dirty="0" smtClean="0"/>
              <a:t>    David </a:t>
            </a:r>
            <a:r>
              <a:rPr lang="en-US" sz="4400" dirty="0" err="1" smtClean="0"/>
              <a:t>Barone</a:t>
            </a:r>
            <a:endParaRPr lang="en-US" sz="4400" dirty="0" smtClean="0"/>
          </a:p>
          <a:p>
            <a:pPr marL="0" indent="0" algn="ctr">
              <a:buNone/>
            </a:pPr>
            <a:r>
              <a:rPr lang="en-US" sz="4400" dirty="0" smtClean="0"/>
              <a:t>  Scott Jordan</a:t>
            </a:r>
            <a:endParaRPr lang="en-US" sz="4400" dirty="0"/>
          </a:p>
        </p:txBody>
      </p:sp>
    </p:spTree>
    <p:extLst>
      <p:ext uri="{BB962C8B-B14F-4D97-AF65-F5344CB8AC3E}">
        <p14:creationId xmlns:p14="http://schemas.microsoft.com/office/powerpoint/2010/main" val="34486414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rcRect l="-10500" r="-10500"/>
          <a:stretch>
            <a:fillRect/>
          </a:stretch>
        </p:blipFill>
        <p:spPr/>
      </p:pic>
    </p:spTree>
    <p:extLst>
      <p:ext uri="{BB962C8B-B14F-4D97-AF65-F5344CB8AC3E}">
        <p14:creationId xmlns:p14="http://schemas.microsoft.com/office/powerpoint/2010/main" val="35290717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rcRect l="-3319" r="-3319"/>
          <a:stretch>
            <a:fillRect/>
          </a:stretch>
        </p:blipFill>
        <p:spPr>
          <a:xfrm>
            <a:off x="457200" y="990600"/>
            <a:ext cx="8229600" cy="5135563"/>
          </a:xfrm>
        </p:spPr>
      </p:pic>
    </p:spTree>
    <p:extLst>
      <p:ext uri="{BB962C8B-B14F-4D97-AF65-F5344CB8AC3E}">
        <p14:creationId xmlns:p14="http://schemas.microsoft.com/office/powerpoint/2010/main" val="14392431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a:bodyPr>
          <a:lstStyle/>
          <a:p>
            <a:r>
              <a:rPr lang="en-US" sz="2800" b="1" dirty="0" smtClean="0"/>
              <a:t>Thank You, Families for your Sacrifices</a:t>
            </a:r>
            <a:endParaRPr lang="en-US" sz="2800" b="1" dirty="0"/>
          </a:p>
        </p:txBody>
      </p:sp>
      <p:sp>
        <p:nvSpPr>
          <p:cNvPr id="3" name="Content Placeholder 2"/>
          <p:cNvSpPr>
            <a:spLocks noGrp="1"/>
          </p:cNvSpPr>
          <p:nvPr>
            <p:ph idx="1"/>
          </p:nvPr>
        </p:nvSpPr>
        <p:spPr/>
        <p:txBody>
          <a:bodyPr>
            <a:normAutofit/>
          </a:bodyPr>
          <a:lstStyle/>
          <a:p>
            <a:pPr>
              <a:buNone/>
            </a:pPr>
            <a:endParaRPr lang="en-US" dirty="0"/>
          </a:p>
        </p:txBody>
      </p:sp>
      <p:pic>
        <p:nvPicPr>
          <p:cNvPr id="4" name="Picture 3" descr="DSC0105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1219200"/>
            <a:ext cx="8001000" cy="5638800"/>
          </a:xfrm>
          <a:prstGeom prst="rect">
            <a:avLst/>
          </a:prstGeom>
        </p:spPr>
      </p:pic>
    </p:spTree>
    <p:extLst>
      <p:ext uri="{BB962C8B-B14F-4D97-AF65-F5344CB8AC3E}">
        <p14:creationId xmlns:p14="http://schemas.microsoft.com/office/powerpoint/2010/main" val="18084292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600" dirty="0" smtClean="0"/>
              <a:t>     School Psychology Colleagues</a:t>
            </a:r>
            <a:endParaRPr lang="en-US" sz="3600" dirty="0"/>
          </a:p>
        </p:txBody>
      </p:sp>
      <p:sp>
        <p:nvSpPr>
          <p:cNvPr id="3" name="Content Placeholder 2"/>
          <p:cNvSpPr>
            <a:spLocks noGrp="1"/>
          </p:cNvSpPr>
          <p:nvPr>
            <p:ph idx="1"/>
          </p:nvPr>
        </p:nvSpPr>
        <p:spPr>
          <a:xfrm>
            <a:off x="457200" y="1066800"/>
            <a:ext cx="8229600" cy="6019800"/>
          </a:xfrm>
        </p:spPr>
        <p:txBody>
          <a:bodyPr>
            <a:noAutofit/>
          </a:bodyPr>
          <a:lstStyle/>
          <a:p>
            <a:pPr marL="0" indent="0" algn="ctr">
              <a:buNone/>
            </a:pPr>
            <a:r>
              <a:rPr lang="en-US" sz="2800" dirty="0" smtClean="0"/>
              <a:t>     Audrey </a:t>
            </a:r>
            <a:r>
              <a:rPr lang="en-US" sz="2800" dirty="0" err="1" smtClean="0"/>
              <a:t>Grupe</a:t>
            </a:r>
            <a:r>
              <a:rPr lang="en-US" sz="2800" dirty="0"/>
              <a:t> </a:t>
            </a:r>
            <a:endParaRPr lang="en-US" sz="2800" dirty="0" smtClean="0"/>
          </a:p>
          <a:p>
            <a:pPr marL="0" indent="0" algn="ctr">
              <a:buNone/>
            </a:pPr>
            <a:r>
              <a:rPr lang="en-US" sz="2800" dirty="0" smtClean="0"/>
              <a:t>  Marge Lewis</a:t>
            </a:r>
          </a:p>
          <a:p>
            <a:pPr marL="0" indent="0" algn="ctr">
              <a:buNone/>
            </a:pPr>
            <a:r>
              <a:rPr lang="en-US" sz="2800" dirty="0" smtClean="0"/>
              <a:t>Bob Hogan</a:t>
            </a:r>
          </a:p>
          <a:p>
            <a:pPr marL="0" indent="0" algn="ctr">
              <a:buNone/>
            </a:pPr>
            <a:r>
              <a:rPr lang="en-US" sz="2800" dirty="0" smtClean="0"/>
              <a:t> Jeff Laurent</a:t>
            </a:r>
          </a:p>
          <a:p>
            <a:pPr marL="0" indent="0" algn="ctr">
              <a:buNone/>
            </a:pPr>
            <a:r>
              <a:rPr lang="en-US" sz="2800" dirty="0" smtClean="0"/>
              <a:t>Kathy Hoff</a:t>
            </a:r>
          </a:p>
          <a:p>
            <a:pPr marL="0" indent="0" algn="ctr">
              <a:buNone/>
            </a:pPr>
            <a:r>
              <a:rPr lang="en-US" sz="2800" dirty="0" smtClean="0"/>
              <a:t>Gary Cates</a:t>
            </a:r>
          </a:p>
          <a:p>
            <a:pPr marL="0" indent="0" algn="ctr">
              <a:buNone/>
            </a:pPr>
            <a:r>
              <a:rPr lang="en-US" sz="2800" dirty="0" smtClean="0"/>
              <a:t>    Karla Doepke</a:t>
            </a:r>
          </a:p>
          <a:p>
            <a:pPr marL="0" indent="0" algn="ctr">
              <a:buNone/>
            </a:pPr>
            <a:r>
              <a:rPr lang="en-US" sz="2800" dirty="0" smtClean="0"/>
              <a:t>    Steve Landau</a:t>
            </a:r>
          </a:p>
          <a:p>
            <a:pPr marL="0" indent="0" algn="ctr">
              <a:buNone/>
            </a:pPr>
            <a:r>
              <a:rPr lang="en-US" sz="2800" dirty="0" smtClean="0"/>
              <a:t>      </a:t>
            </a:r>
            <a:r>
              <a:rPr lang="en-US" sz="2800" dirty="0" err="1" smtClean="0"/>
              <a:t>Adena</a:t>
            </a:r>
            <a:r>
              <a:rPr lang="en-US" sz="2800" dirty="0" smtClean="0"/>
              <a:t> Meyers</a:t>
            </a:r>
          </a:p>
          <a:p>
            <a:pPr marL="0" indent="0" algn="ctr">
              <a:buNone/>
            </a:pPr>
            <a:r>
              <a:rPr lang="en-US" sz="2800" dirty="0" smtClean="0"/>
              <a:t>  Renee Tobin</a:t>
            </a:r>
          </a:p>
          <a:p>
            <a:pPr marL="0" indent="0" algn="ctr">
              <a:buNone/>
            </a:pPr>
            <a:r>
              <a:rPr lang="en-US" sz="2800" dirty="0" smtClean="0"/>
              <a:t>    Brenda Huber</a:t>
            </a:r>
            <a:endParaRPr lang="en-US" sz="2800" dirty="0"/>
          </a:p>
        </p:txBody>
      </p:sp>
    </p:spTree>
    <p:extLst>
      <p:ext uri="{BB962C8B-B14F-4D97-AF65-F5344CB8AC3E}">
        <p14:creationId xmlns:p14="http://schemas.microsoft.com/office/powerpoint/2010/main" val="161654414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algn="ctr"/>
            <a:r>
              <a:rPr lang="en-US" sz="5400" dirty="0" smtClean="0"/>
              <a:t>Department Colleagues and Students</a:t>
            </a:r>
            <a:endParaRPr lang="en-US" sz="5400" dirty="0"/>
          </a:p>
        </p:txBody>
      </p:sp>
    </p:spTree>
    <p:extLst>
      <p:ext uri="{BB962C8B-B14F-4D97-AF65-F5344CB8AC3E}">
        <p14:creationId xmlns:p14="http://schemas.microsoft.com/office/powerpoint/2010/main" val="15324350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sz="3200" dirty="0" smtClean="0"/>
              <a:t>Peggy, Jenny, Danny and son-in-law John</a:t>
            </a:r>
            <a:endParaRPr lang="en-US" sz="3200" dirty="0"/>
          </a:p>
        </p:txBody>
      </p:sp>
      <p:pic>
        <p:nvPicPr>
          <p:cNvPr id="11" name="Content Placeholder 10" descr="P4120031.JPG"/>
          <p:cNvPicPr>
            <a:picLocks noGrp="1" noChangeAspect="1"/>
          </p:cNvPicPr>
          <p:nvPr>
            <p:ph idx="1"/>
          </p:nvPr>
        </p:nvPicPr>
        <p:blipFill>
          <a:blip r:embed="rId3" cstate="screen">
            <a:extLst>
              <a:ext uri="{28A0092B-C50C-407E-A947-70E740481C1C}">
                <a14:useLocalDpi xmlns:a14="http://schemas.microsoft.com/office/drawing/2010/main"/>
              </a:ext>
            </a:extLst>
          </a:blip>
          <a:srcRect l="-27885" r="-27885"/>
          <a:stretch>
            <a:fillRect/>
          </a:stretch>
        </p:blipFill>
        <p:spPr/>
      </p:pic>
    </p:spTree>
    <p:extLst>
      <p:ext uri="{BB962C8B-B14F-4D97-AF65-F5344CB8AC3E}">
        <p14:creationId xmlns:p14="http://schemas.microsoft.com/office/powerpoint/2010/main" val="22824025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Our Twin Grandchildren :</a:t>
            </a:r>
            <a:br>
              <a:rPr lang="en-US" dirty="0" smtClean="0"/>
            </a:br>
            <a:r>
              <a:rPr lang="en-US" dirty="0" smtClean="0"/>
              <a:t> Colin and Grace</a:t>
            </a:r>
            <a:endParaRPr lang="en-US" dirty="0"/>
          </a:p>
        </p:txBody>
      </p:sp>
      <p:pic>
        <p:nvPicPr>
          <p:cNvPr id="4" name="Content Placeholder 10" descr="photo.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81000" y="-152400"/>
            <a:ext cx="8737600" cy="6858000"/>
          </a:xfrm>
          <a:prstGeom prst="rect">
            <a:avLst/>
          </a:prstGeom>
        </p:spPr>
      </p:pic>
    </p:spTree>
    <p:extLst>
      <p:ext uri="{BB962C8B-B14F-4D97-AF65-F5344CB8AC3E}">
        <p14:creationId xmlns:p14="http://schemas.microsoft.com/office/powerpoint/2010/main" val="111501904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3" name="Content Placeholder 2" descr="j0315598.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524000"/>
          </a:xfrm>
        </p:spPr>
        <p:txBody>
          <a:bodyPr>
            <a:normAutofit fontScale="90000"/>
          </a:bodyPr>
          <a:lstStyle/>
          <a:p>
            <a:r>
              <a:rPr lang="en-US" sz="2400" i="1" dirty="0" smtClean="0">
                <a:latin typeface="Tahoma" charset="0"/>
                <a:cs typeface="Tahoma" charset="0"/>
              </a:rPr>
              <a:t/>
            </a:r>
            <a:br>
              <a:rPr lang="en-US" sz="2400" i="1" dirty="0" smtClean="0">
                <a:latin typeface="Tahoma" charset="0"/>
                <a:cs typeface="Tahoma" charset="0"/>
              </a:rPr>
            </a:br>
            <a:r>
              <a:rPr lang="en-US" sz="3600" b="1" dirty="0" smtClean="0">
                <a:latin typeface="Tahoma" charset="0"/>
                <a:cs typeface="Tahoma" charset="0"/>
              </a:rPr>
              <a:t>Support </a:t>
            </a:r>
            <a:r>
              <a:rPr lang="en-US" sz="3600" b="1" dirty="0">
                <a:latin typeface="Tahoma" charset="0"/>
                <a:cs typeface="Tahoma" charset="0"/>
              </a:rPr>
              <a:t>provided by grants from the National Guard Association of </a:t>
            </a:r>
            <a:r>
              <a:rPr lang="en-US" sz="3600" b="1" dirty="0" smtClean="0">
                <a:latin typeface="Tahoma" charset="0"/>
                <a:cs typeface="Tahoma" charset="0"/>
              </a:rPr>
              <a:t>Illinois (NGAI)</a:t>
            </a:r>
            <a:r>
              <a:rPr lang="en-US" sz="3600" b="1" dirty="0">
                <a:latin typeface="Tahoma" charset="0"/>
                <a:cs typeface="Tahoma" charset="0"/>
              </a:rPr>
              <a:t/>
            </a:r>
            <a:br>
              <a:rPr lang="en-US" sz="3600" b="1" dirty="0">
                <a:latin typeface="Tahoma" charset="0"/>
                <a:cs typeface="Tahoma" charset="0"/>
              </a:rPr>
            </a:br>
            <a:endParaRPr lang="en-US" sz="3600" b="1" dirty="0"/>
          </a:p>
        </p:txBody>
      </p:sp>
      <p:sp>
        <p:nvSpPr>
          <p:cNvPr id="12" name="Content Placeholder 11"/>
          <p:cNvSpPr>
            <a:spLocks noGrp="1"/>
          </p:cNvSpPr>
          <p:nvPr>
            <p:ph idx="1"/>
          </p:nvPr>
        </p:nvSpPr>
        <p:spPr>
          <a:xfrm>
            <a:off x="762000" y="1981199"/>
            <a:ext cx="7315200" cy="3810001"/>
          </a:xfrm>
        </p:spPr>
        <p:txBody>
          <a:bodyPr/>
          <a:lstStyle/>
          <a:p>
            <a:endParaRPr lang="en-US" dirty="0"/>
          </a:p>
        </p:txBody>
      </p:sp>
      <p:pic>
        <p:nvPicPr>
          <p:cNvPr id="13" name="Picture 12" descr="logos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52800" y="2438400"/>
            <a:ext cx="2667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4897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sz="3600" b="1" dirty="0" smtClean="0"/>
              <a:t>ISU Collaborators</a:t>
            </a:r>
            <a:endParaRPr lang="en-US" sz="3600" b="1" dirty="0"/>
          </a:p>
        </p:txBody>
      </p:sp>
      <p:sp>
        <p:nvSpPr>
          <p:cNvPr id="3" name="Content Placeholder 2"/>
          <p:cNvSpPr>
            <a:spLocks noGrp="1"/>
          </p:cNvSpPr>
          <p:nvPr>
            <p:ph idx="1"/>
          </p:nvPr>
        </p:nvSpPr>
        <p:spPr>
          <a:xfrm>
            <a:off x="3352800" y="990600"/>
            <a:ext cx="5334000" cy="5410200"/>
          </a:xfrm>
        </p:spPr>
        <p:txBody>
          <a:bodyPr>
            <a:noAutofit/>
          </a:bodyPr>
          <a:lstStyle/>
          <a:p>
            <a:pPr marL="0" indent="0">
              <a:buNone/>
            </a:pPr>
            <a:r>
              <a:rPr lang="en-US" sz="2000" b="1" dirty="0" smtClean="0"/>
              <a:t>Faculty Colleague</a:t>
            </a:r>
            <a:r>
              <a:rPr lang="en-US" sz="2000" dirty="0" smtClean="0"/>
              <a:t>s</a:t>
            </a:r>
          </a:p>
          <a:p>
            <a:pPr marL="0" indent="0">
              <a:buNone/>
            </a:pPr>
            <a:r>
              <a:rPr lang="en-US" sz="2000" dirty="0" smtClean="0">
                <a:latin typeface="Tahoma"/>
                <a:cs typeface="Tahoma"/>
              </a:rPr>
              <a:t>Jef Kahn, Ph.D.</a:t>
            </a:r>
          </a:p>
          <a:p>
            <a:pPr marL="0" indent="0">
              <a:buNone/>
            </a:pPr>
            <a:r>
              <a:rPr lang="en-US" sz="2000" dirty="0" smtClean="0">
                <a:latin typeface="Tahoma"/>
                <a:cs typeface="Tahoma"/>
              </a:rPr>
              <a:t>Steven Landau, Ph.D.</a:t>
            </a:r>
          </a:p>
          <a:p>
            <a:pPr>
              <a:buNone/>
            </a:pPr>
            <a:r>
              <a:rPr lang="en-US" sz="2000" dirty="0" smtClean="0">
                <a:latin typeface="Tahoma" charset="0"/>
                <a:ea typeface="ＭＳ Ｐゴシック" charset="0"/>
                <a:cs typeface="ＭＳ Ｐゴシック" charset="0"/>
              </a:rPr>
              <a:t>Adena </a:t>
            </a:r>
            <a:r>
              <a:rPr lang="en-US" sz="2000" dirty="0">
                <a:latin typeface="Tahoma" charset="0"/>
                <a:ea typeface="ＭＳ Ｐゴシック" charset="0"/>
                <a:cs typeface="ＭＳ Ｐゴシック" charset="0"/>
              </a:rPr>
              <a:t>B. Meyers, Ph.D.</a:t>
            </a:r>
          </a:p>
          <a:p>
            <a:pPr>
              <a:buNone/>
            </a:pPr>
            <a:r>
              <a:rPr lang="en-US" sz="2000" dirty="0">
                <a:latin typeface="Tahoma" charset="0"/>
                <a:ea typeface="ＭＳ Ｐゴシック" charset="0"/>
                <a:cs typeface="ＭＳ Ｐゴシック" charset="0"/>
              </a:rPr>
              <a:t>W. Joel Schneider, Ph.D. </a:t>
            </a:r>
            <a:endParaRPr lang="en-US" sz="2000" dirty="0" smtClean="0">
              <a:latin typeface="Tahoma" charset="0"/>
              <a:ea typeface="ＭＳ Ｐゴシック" charset="0"/>
              <a:cs typeface="ＭＳ Ｐゴシック" charset="0"/>
            </a:endParaRPr>
          </a:p>
          <a:p>
            <a:pPr>
              <a:buNone/>
            </a:pPr>
            <a:r>
              <a:rPr lang="en-US" sz="2000" b="1" dirty="0" smtClean="0">
                <a:latin typeface="Tahoma" charset="0"/>
                <a:ea typeface="ＭＳ Ｐゴシック" charset="0"/>
                <a:cs typeface="ＭＳ Ｐゴシック" charset="0"/>
              </a:rPr>
              <a:t>Graduate Students</a:t>
            </a:r>
          </a:p>
          <a:p>
            <a:pPr>
              <a:buNone/>
            </a:pPr>
            <a:r>
              <a:rPr lang="en-US" sz="2000" dirty="0" smtClean="0">
                <a:latin typeface="Tahoma" charset="0"/>
                <a:ea typeface="ＭＳ Ｐゴシック" charset="0"/>
                <a:cs typeface="ＭＳ Ｐゴシック" charset="0"/>
              </a:rPr>
              <a:t>James Allen </a:t>
            </a:r>
          </a:p>
          <a:p>
            <a:pPr>
              <a:buNone/>
            </a:pPr>
            <a:r>
              <a:rPr lang="en-US" sz="2000" dirty="0" smtClean="0">
                <a:latin typeface="Tahoma" charset="0"/>
                <a:ea typeface="ＭＳ Ｐゴシック" charset="0"/>
                <a:cs typeface="ＭＳ Ｐゴシック" charset="0"/>
              </a:rPr>
              <a:t>Silas Dick</a:t>
            </a:r>
          </a:p>
          <a:p>
            <a:pPr>
              <a:buNone/>
            </a:pPr>
            <a:r>
              <a:rPr lang="en-US" sz="2000" dirty="0" smtClean="0">
                <a:latin typeface="Tahoma" charset="0"/>
                <a:ea typeface="ＭＳ Ｐゴシック" charset="0"/>
                <a:cs typeface="ＭＳ Ｐゴシック" charset="0"/>
              </a:rPr>
              <a:t>Jennifer Jensen</a:t>
            </a:r>
            <a:endParaRPr lang="en-US" sz="2000" dirty="0">
              <a:latin typeface="Tahoma" charset="0"/>
              <a:ea typeface="ＭＳ Ｐゴシック" charset="0"/>
              <a:cs typeface="ＭＳ Ｐゴシック" charset="0"/>
            </a:endParaRPr>
          </a:p>
          <a:p>
            <a:pPr>
              <a:buNone/>
            </a:pPr>
            <a:r>
              <a:rPr lang="en-US" sz="2000" dirty="0">
                <a:latin typeface="Tahoma" charset="0"/>
                <a:ea typeface="ＭＳ Ｐゴシック" charset="0"/>
                <a:cs typeface="ＭＳ Ｐゴシック" charset="0"/>
              </a:rPr>
              <a:t>Jacob </a:t>
            </a:r>
            <a:r>
              <a:rPr lang="en-US" sz="2000" dirty="0" smtClean="0">
                <a:latin typeface="Tahoma" charset="0"/>
                <a:ea typeface="ＭＳ Ｐゴシック" charset="0"/>
                <a:cs typeface="ＭＳ Ｐゴシック" charset="0"/>
              </a:rPr>
              <a:t>Linnell</a:t>
            </a:r>
          </a:p>
          <a:p>
            <a:pPr>
              <a:buNone/>
            </a:pPr>
            <a:r>
              <a:rPr lang="en-US" sz="2000" dirty="0" smtClean="0">
                <a:latin typeface="Tahoma" charset="0"/>
                <a:ea typeface="ＭＳ Ｐゴシック" charset="0"/>
                <a:cs typeface="ＭＳ Ｐゴシック" charset="0"/>
              </a:rPr>
              <a:t>Sara Rubin </a:t>
            </a:r>
            <a:endParaRPr lang="en-US" sz="2000" dirty="0">
              <a:latin typeface="Tahoma" charset="0"/>
              <a:ea typeface="ＭＳ Ｐゴシック" charset="0"/>
              <a:cs typeface="ＭＳ Ｐゴシック" charset="0"/>
            </a:endParaRPr>
          </a:p>
          <a:p>
            <a:pPr>
              <a:buNone/>
            </a:pPr>
            <a:r>
              <a:rPr lang="en-US" sz="2000" b="1" dirty="0" smtClean="0">
                <a:latin typeface="Tahoma" charset="0"/>
                <a:ea typeface="ＭＳ Ｐゴシック" charset="0"/>
                <a:cs typeface="ＭＳ Ｐゴシック" charset="0"/>
              </a:rPr>
              <a:t>Undergraduates</a:t>
            </a:r>
            <a:endParaRPr lang="en-US" sz="2000" b="1" dirty="0">
              <a:latin typeface="Tahoma" charset="0"/>
              <a:ea typeface="ＭＳ Ｐゴシック" charset="0"/>
              <a:cs typeface="ＭＳ Ｐゴシック" charset="0"/>
            </a:endParaRPr>
          </a:p>
          <a:p>
            <a:pPr>
              <a:buNone/>
            </a:pPr>
            <a:r>
              <a:rPr lang="en-US" sz="2000" dirty="0" smtClean="0">
                <a:latin typeface="Tahoma" charset="0"/>
                <a:ea typeface="ＭＳ Ｐゴシック" charset="0"/>
                <a:cs typeface="ＭＳ Ｐゴシック" charset="0"/>
              </a:rPr>
              <a:t>Kristina Gluth</a:t>
            </a:r>
          </a:p>
          <a:p>
            <a:pPr>
              <a:buNone/>
            </a:pPr>
            <a:r>
              <a:rPr lang="en-US" sz="2000" dirty="0" smtClean="0">
                <a:latin typeface="Tahoma" charset="0"/>
                <a:ea typeface="ＭＳ Ｐゴシック" charset="0"/>
                <a:cs typeface="ＭＳ Ｐゴシック" charset="0"/>
              </a:rPr>
              <a:t>Jesse DiSandro (Cadet ROTC, ISU)</a:t>
            </a:r>
          </a:p>
          <a:p>
            <a:pPr>
              <a:buNone/>
            </a:pPr>
            <a:endParaRPr lang="en-US" sz="2000" dirty="0"/>
          </a:p>
        </p:txBody>
      </p:sp>
    </p:spTree>
    <p:extLst>
      <p:ext uri="{BB962C8B-B14F-4D97-AF65-F5344CB8AC3E}">
        <p14:creationId xmlns:p14="http://schemas.microsoft.com/office/powerpoint/2010/main" val="14474827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933"/>
            <a:ext cx="8229600" cy="897467"/>
          </a:xfrm>
        </p:spPr>
        <p:txBody>
          <a:bodyPr>
            <a:normAutofit/>
          </a:bodyPr>
          <a:lstStyle/>
          <a:p>
            <a:r>
              <a:rPr lang="en-US" sz="3600" b="1" dirty="0" smtClean="0"/>
              <a:t>Did you know?</a:t>
            </a:r>
            <a:endParaRPr lang="en-US" sz="3600" b="1" dirty="0"/>
          </a:p>
        </p:txBody>
      </p:sp>
      <p:sp>
        <p:nvSpPr>
          <p:cNvPr id="3" name="Content Placeholder 2"/>
          <p:cNvSpPr>
            <a:spLocks noGrp="1"/>
          </p:cNvSpPr>
          <p:nvPr>
            <p:ph idx="1"/>
          </p:nvPr>
        </p:nvSpPr>
        <p:spPr>
          <a:xfrm>
            <a:off x="1981200" y="838200"/>
            <a:ext cx="6629400" cy="5791200"/>
          </a:xfrm>
        </p:spPr>
        <p:txBody>
          <a:bodyPr>
            <a:noAutofit/>
          </a:bodyPr>
          <a:lstStyle/>
          <a:p>
            <a:pPr>
              <a:buFont typeface="Arial"/>
              <a:buChar char="•"/>
            </a:pPr>
            <a:r>
              <a:rPr lang="en-US" b="1" dirty="0" smtClean="0"/>
              <a:t>Over 2 million U.S, military service members</a:t>
            </a:r>
            <a:r>
              <a:rPr lang="en-US" b="1" dirty="0"/>
              <a:t> </a:t>
            </a:r>
            <a:r>
              <a:rPr lang="en-US" b="1" dirty="0" smtClean="0"/>
              <a:t>deployed in recent wars</a:t>
            </a:r>
          </a:p>
          <a:p>
            <a:pPr marL="0" indent="0">
              <a:buNone/>
            </a:pPr>
            <a:endParaRPr lang="en-US" b="1" dirty="0" smtClean="0"/>
          </a:p>
          <a:p>
            <a:pPr>
              <a:buFont typeface="Arial"/>
              <a:buChar char="•"/>
            </a:pPr>
            <a:r>
              <a:rPr lang="en-US" b="1" dirty="0"/>
              <a:t>M</a:t>
            </a:r>
            <a:r>
              <a:rPr lang="en-US" b="1" dirty="0" smtClean="0"/>
              <a:t>ilitary </a:t>
            </a:r>
            <a:r>
              <a:rPr lang="en-US" b="1" dirty="0"/>
              <a:t>dependents (spouses and children) outnumber military </a:t>
            </a:r>
            <a:r>
              <a:rPr lang="en-US" b="1" dirty="0" smtClean="0"/>
              <a:t>members</a:t>
            </a:r>
          </a:p>
          <a:p>
            <a:pPr marL="0" indent="0">
              <a:buNone/>
            </a:pPr>
            <a:endParaRPr lang="en-US" b="1" dirty="0"/>
          </a:p>
          <a:p>
            <a:pPr>
              <a:buFont typeface="Arial"/>
              <a:buChar char="•"/>
            </a:pPr>
            <a:r>
              <a:rPr lang="en-US" b="1" dirty="0"/>
              <a:t>Nearly half </a:t>
            </a:r>
            <a:r>
              <a:rPr lang="en-US" b="1" dirty="0" smtClean="0"/>
              <a:t>of </a:t>
            </a:r>
            <a:r>
              <a:rPr lang="en-US" b="1" dirty="0"/>
              <a:t>military service members have </a:t>
            </a:r>
            <a:r>
              <a:rPr lang="en-US" b="1" dirty="0" smtClean="0"/>
              <a:t>children numbering close to 2 million</a:t>
            </a:r>
          </a:p>
          <a:p>
            <a:pPr marL="0" indent="0">
              <a:buNone/>
            </a:pPr>
            <a:endParaRPr lang="en-US" sz="2800" b="1" dirty="0" smtClean="0"/>
          </a:p>
        </p:txBody>
      </p:sp>
    </p:spTree>
    <p:extLst>
      <p:ext uri="{BB962C8B-B14F-4D97-AF65-F5344CB8AC3E}">
        <p14:creationId xmlns:p14="http://schemas.microsoft.com/office/powerpoint/2010/main" val="28141746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933"/>
            <a:ext cx="8229600" cy="897467"/>
          </a:xfrm>
        </p:spPr>
        <p:txBody>
          <a:bodyPr>
            <a:normAutofit/>
          </a:bodyPr>
          <a:lstStyle/>
          <a:p>
            <a:r>
              <a:rPr lang="en-US" sz="4000" b="1" dirty="0" smtClean="0"/>
              <a:t>Did you know?</a:t>
            </a:r>
            <a:endParaRPr lang="en-US" sz="4000" b="1" dirty="0"/>
          </a:p>
        </p:txBody>
      </p:sp>
      <p:sp>
        <p:nvSpPr>
          <p:cNvPr id="3" name="Content Placeholder 2"/>
          <p:cNvSpPr>
            <a:spLocks noGrp="1"/>
          </p:cNvSpPr>
          <p:nvPr>
            <p:ph idx="1"/>
          </p:nvPr>
        </p:nvSpPr>
        <p:spPr>
          <a:xfrm>
            <a:off x="1905000" y="990600"/>
            <a:ext cx="6781800" cy="5867400"/>
          </a:xfrm>
        </p:spPr>
        <p:txBody>
          <a:bodyPr>
            <a:noAutofit/>
          </a:bodyPr>
          <a:lstStyle/>
          <a:p>
            <a:pPr>
              <a:buFont typeface="Arial"/>
              <a:buChar char="•"/>
            </a:pPr>
            <a:r>
              <a:rPr lang="en-US" b="1" dirty="0" smtClean="0"/>
              <a:t>Current military families have experienced the longest , most frequent, and most cumulative number of deployments in U.S. history</a:t>
            </a:r>
          </a:p>
          <a:p>
            <a:pPr marL="0" indent="0">
              <a:buNone/>
            </a:pPr>
            <a:endParaRPr lang="en-US" b="1" dirty="0" smtClean="0"/>
          </a:p>
          <a:p>
            <a:pPr>
              <a:buFont typeface="Arial"/>
              <a:buChar char="•"/>
            </a:pPr>
            <a:r>
              <a:rPr lang="en-US" b="1" dirty="0" smtClean="0"/>
              <a:t>Typical length of deployments is 12-15 months</a:t>
            </a:r>
          </a:p>
          <a:p>
            <a:pPr marL="0" indent="0">
              <a:buNone/>
            </a:pPr>
            <a:endParaRPr lang="en-US" b="1" dirty="0" smtClean="0"/>
          </a:p>
          <a:p>
            <a:pPr>
              <a:buFont typeface="Arial"/>
              <a:buChar char="•"/>
            </a:pPr>
            <a:r>
              <a:rPr lang="en-US" b="1" dirty="0" smtClean="0"/>
              <a:t>Typical number of deployments is 2.2 </a:t>
            </a:r>
          </a:p>
          <a:p>
            <a:pPr>
              <a:buFont typeface="Arial"/>
              <a:buChar char="•"/>
            </a:pPr>
            <a:endParaRPr lang="en-US" sz="4000" b="1" dirty="0" smtClean="0"/>
          </a:p>
          <a:p>
            <a:pPr>
              <a:buFont typeface="Arial"/>
              <a:buChar char="•"/>
            </a:pPr>
            <a:endParaRPr lang="en-US" sz="2400" dirty="0" smtClean="0"/>
          </a:p>
          <a:p>
            <a:pPr>
              <a:buNone/>
            </a:pPr>
            <a:r>
              <a:rPr lang="en-US" sz="2400" dirty="0" smtClean="0"/>
              <a:t> </a:t>
            </a:r>
          </a:p>
          <a:p>
            <a:endParaRPr lang="en-US" sz="2400" dirty="0"/>
          </a:p>
        </p:txBody>
      </p:sp>
    </p:spTree>
    <p:extLst>
      <p:ext uri="{BB962C8B-B14F-4D97-AF65-F5344CB8AC3E}">
        <p14:creationId xmlns:p14="http://schemas.microsoft.com/office/powerpoint/2010/main" val="28862095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5960</TotalTime>
  <Words>6555</Words>
  <Application>Microsoft Office PowerPoint</Application>
  <PresentationFormat>On-screen Show (4:3)</PresentationFormat>
  <Paragraphs>645</Paragraphs>
  <Slides>54</Slides>
  <Notes>54</Notes>
  <HiddenSlides>0</HiddenSlides>
  <MMClips>3</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Securing the Yellow Ribbon: Caring for our Veterans and their Families During Phases of Deployment  </vt:lpstr>
      <vt:lpstr>Overview of This Evenings Talk</vt:lpstr>
      <vt:lpstr>National Guard Collaborators (2007-present)</vt:lpstr>
      <vt:lpstr>Thank You for Your Service!</vt:lpstr>
      <vt:lpstr>Thank You, Families for your Sacrifices</vt:lpstr>
      <vt:lpstr> Support provided by grants from the National Guard Association of Illinois (NGAI) </vt:lpstr>
      <vt:lpstr>ISU Collaborators</vt:lpstr>
      <vt:lpstr>Did you know?</vt:lpstr>
      <vt:lpstr>Did you know?</vt:lpstr>
      <vt:lpstr>Changes in the U.S. Military</vt:lpstr>
      <vt:lpstr>Phases of Deployment</vt:lpstr>
      <vt:lpstr>PowerPoint Presentation</vt:lpstr>
      <vt:lpstr>Homecomings in 20th and 21st Century</vt:lpstr>
      <vt:lpstr>Homecoming: World War I</vt:lpstr>
      <vt:lpstr>PowerPoint Presentation</vt:lpstr>
      <vt:lpstr>Homecoming: World War II</vt:lpstr>
      <vt:lpstr>Homecoming: World War II</vt:lpstr>
      <vt:lpstr>Homecoming: Viet Nam War</vt:lpstr>
      <vt:lpstr>Homecoming: Viet Nam War</vt:lpstr>
      <vt:lpstr>Homecoming: Post 9/11 Wars</vt:lpstr>
      <vt:lpstr>Homecoming: Post 9/11 Wars</vt:lpstr>
      <vt:lpstr>PowerPoint Presentation</vt:lpstr>
      <vt:lpstr>Reintegration Challenges </vt:lpstr>
      <vt:lpstr>Challenges of Reintegration: In their Own Words </vt:lpstr>
      <vt:lpstr>Mental Health Impact of War On Soldiers </vt:lpstr>
      <vt:lpstr>What do Children of Deployed Parents Worry About?</vt:lpstr>
      <vt:lpstr>Impact of Deployment on Children </vt:lpstr>
      <vt:lpstr>Child Adjustment and Parent Deployment</vt:lpstr>
      <vt:lpstr>Protective Factors</vt:lpstr>
      <vt:lpstr>Approaches to Address Reintegration Challenges</vt:lpstr>
      <vt:lpstr>  Event Based Reintegration Programing: Illinois National Guard Yellow Ribbon Program</vt:lpstr>
      <vt:lpstr>PowerPoint Presentation</vt:lpstr>
      <vt:lpstr>Tier I Event/30 Day Program </vt:lpstr>
      <vt:lpstr>Tier II Event/60 Day Reintegration Training Address Behavioral Issues</vt:lpstr>
      <vt:lpstr>90 Day Reintegration Training</vt:lpstr>
      <vt:lpstr>Family Reunions</vt:lpstr>
      <vt:lpstr>Community Reintegration  Training</vt:lpstr>
      <vt:lpstr>Faith Based Training</vt:lpstr>
      <vt:lpstr>Education Training</vt:lpstr>
      <vt:lpstr>Evaluation of the  IL National Guard Event Based Programming (Linnell, Dick, Meyers, Schneider, and Swerdlik, 2010)</vt:lpstr>
      <vt:lpstr>Peer Outreach Support Program (Warrior to Warrior Program)</vt:lpstr>
      <vt:lpstr>Civilian Mental Health Counselors: What is most important to Soldiers? (Jensen,  Swerdlik, Kahn,  Gluth, and Disandro, 2012)</vt:lpstr>
      <vt:lpstr>Take Home Points</vt:lpstr>
      <vt:lpstr>Take Home Points</vt:lpstr>
      <vt:lpstr>PowerPoint Presentation</vt:lpstr>
      <vt:lpstr>PowerPoint Presentation</vt:lpstr>
      <vt:lpstr>      Department Chairs</vt:lpstr>
      <vt:lpstr>PowerPoint Presentation</vt:lpstr>
      <vt:lpstr>PowerPoint Presentation</vt:lpstr>
      <vt:lpstr>     School Psychology Colleagues</vt:lpstr>
      <vt:lpstr>PowerPoint Presentation</vt:lpstr>
      <vt:lpstr>Peggy, Jenny, Danny and son-in-law John</vt:lpstr>
      <vt:lpstr>Our Twin Grandchildren :  Colin and Grace</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GMM</dc:creator>
  <cp:lastModifiedBy>Peggy Haycraft</cp:lastModifiedBy>
  <cp:revision>860</cp:revision>
  <cp:lastPrinted>2013-03-25T17:33:13Z</cp:lastPrinted>
  <dcterms:created xsi:type="dcterms:W3CDTF">2012-01-13T21:32:48Z</dcterms:created>
  <dcterms:modified xsi:type="dcterms:W3CDTF">2013-04-02T14:20:13Z</dcterms:modified>
</cp:coreProperties>
</file>